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8" r:id="rId3"/>
    <p:sldId id="272" r:id="rId4"/>
    <p:sldId id="257" r:id="rId5"/>
    <p:sldId id="273" r:id="rId6"/>
    <p:sldId id="274" r:id="rId7"/>
    <p:sldId id="259" r:id="rId8"/>
    <p:sldId id="281" r:id="rId9"/>
    <p:sldId id="275" r:id="rId10"/>
    <p:sldId id="260" r:id="rId11"/>
    <p:sldId id="340" r:id="rId12"/>
    <p:sldId id="261" r:id="rId13"/>
    <p:sldId id="262" r:id="rId14"/>
    <p:sldId id="263" r:id="rId15"/>
    <p:sldId id="341" r:id="rId16"/>
    <p:sldId id="264" r:id="rId17"/>
    <p:sldId id="342" r:id="rId18"/>
    <p:sldId id="265" r:id="rId19"/>
    <p:sldId id="276" r:id="rId20"/>
    <p:sldId id="343" r:id="rId21"/>
    <p:sldId id="268" r:id="rId22"/>
    <p:sldId id="269" r:id="rId23"/>
    <p:sldId id="344" r:id="rId24"/>
    <p:sldId id="277" r:id="rId25"/>
    <p:sldId id="266" r:id="rId26"/>
    <p:sldId id="267" r:id="rId27"/>
    <p:sldId id="271" r:id="rId28"/>
    <p:sldId id="279" r:id="rId29"/>
    <p:sldId id="345" r:id="rId30"/>
    <p:sldId id="283" r:id="rId31"/>
    <p:sldId id="280" r:id="rId32"/>
    <p:sldId id="284" r:id="rId33"/>
    <p:sldId id="346" r:id="rId34"/>
    <p:sldId id="350" r:id="rId35"/>
    <p:sldId id="351" r:id="rId36"/>
    <p:sldId id="349" r:id="rId37"/>
    <p:sldId id="282" r:id="rId38"/>
    <p:sldId id="285" r:id="rId39"/>
    <p:sldId id="347" r:id="rId40"/>
    <p:sldId id="286" r:id="rId41"/>
    <p:sldId id="348" r:id="rId42"/>
    <p:sldId id="287" r:id="rId43"/>
    <p:sldId id="288" r:id="rId44"/>
    <p:sldId id="289" r:id="rId45"/>
    <p:sldId id="352" r:id="rId46"/>
    <p:sldId id="290" r:id="rId47"/>
    <p:sldId id="293" r:id="rId48"/>
    <p:sldId id="291" r:id="rId49"/>
    <p:sldId id="292" r:id="rId50"/>
    <p:sldId id="353" r:id="rId51"/>
    <p:sldId id="294" r:id="rId52"/>
    <p:sldId id="295" r:id="rId53"/>
    <p:sldId id="296" r:id="rId54"/>
    <p:sldId id="297" r:id="rId55"/>
    <p:sldId id="298" r:id="rId56"/>
    <p:sldId id="354" r:id="rId57"/>
    <p:sldId id="299" r:id="rId58"/>
    <p:sldId id="300" r:id="rId59"/>
    <p:sldId id="301" r:id="rId60"/>
    <p:sldId id="302" r:id="rId61"/>
    <p:sldId id="355" r:id="rId62"/>
    <p:sldId id="303" r:id="rId63"/>
    <p:sldId id="304" r:id="rId64"/>
    <p:sldId id="305" r:id="rId65"/>
    <p:sldId id="357" r:id="rId66"/>
    <p:sldId id="356" r:id="rId67"/>
    <p:sldId id="306" r:id="rId68"/>
    <p:sldId id="307" r:id="rId69"/>
    <p:sldId id="308" r:id="rId70"/>
    <p:sldId id="309" r:id="rId71"/>
    <p:sldId id="358" r:id="rId72"/>
    <p:sldId id="310" r:id="rId73"/>
    <p:sldId id="311" r:id="rId74"/>
    <p:sldId id="359" r:id="rId75"/>
    <p:sldId id="312" r:id="rId76"/>
    <p:sldId id="314" r:id="rId77"/>
    <p:sldId id="315" r:id="rId78"/>
    <p:sldId id="360" r:id="rId79"/>
    <p:sldId id="313" r:id="rId80"/>
    <p:sldId id="316" r:id="rId81"/>
    <p:sldId id="317" r:id="rId82"/>
    <p:sldId id="319" r:id="rId83"/>
    <p:sldId id="318" r:id="rId84"/>
    <p:sldId id="320" r:id="rId85"/>
    <p:sldId id="361" r:id="rId86"/>
    <p:sldId id="322" r:id="rId87"/>
    <p:sldId id="321" r:id="rId88"/>
    <p:sldId id="323" r:id="rId89"/>
    <p:sldId id="362" r:id="rId90"/>
    <p:sldId id="324" r:id="rId91"/>
    <p:sldId id="325" r:id="rId92"/>
    <p:sldId id="363" r:id="rId93"/>
    <p:sldId id="326" r:id="rId94"/>
    <p:sldId id="327" r:id="rId95"/>
    <p:sldId id="328" r:id="rId96"/>
    <p:sldId id="329" r:id="rId97"/>
    <p:sldId id="330" r:id="rId98"/>
    <p:sldId id="331" r:id="rId99"/>
    <p:sldId id="332" r:id="rId100"/>
    <p:sldId id="333" r:id="rId101"/>
    <p:sldId id="364" r:id="rId102"/>
    <p:sldId id="375" r:id="rId103"/>
    <p:sldId id="334" r:id="rId104"/>
    <p:sldId id="335" r:id="rId105"/>
    <p:sldId id="336" r:id="rId106"/>
    <p:sldId id="376" r:id="rId107"/>
    <p:sldId id="337" r:id="rId108"/>
    <p:sldId id="338" r:id="rId109"/>
    <p:sldId id="377" r:id="rId110"/>
    <p:sldId id="366" r:id="rId111"/>
    <p:sldId id="378" r:id="rId112"/>
    <p:sldId id="339" r:id="rId113"/>
    <p:sldId id="379" r:id="rId114"/>
    <p:sldId id="365" r:id="rId115"/>
    <p:sldId id="380" r:id="rId116"/>
    <p:sldId id="367" r:id="rId117"/>
    <p:sldId id="381" r:id="rId118"/>
    <p:sldId id="368" r:id="rId119"/>
    <p:sldId id="382" r:id="rId120"/>
    <p:sldId id="369" r:id="rId121"/>
    <p:sldId id="370" r:id="rId122"/>
    <p:sldId id="371" r:id="rId123"/>
    <p:sldId id="383" r:id="rId124"/>
    <p:sldId id="372" r:id="rId125"/>
    <p:sldId id="373" r:id="rId126"/>
    <p:sldId id="374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8" r:id="rId141"/>
    <p:sldId id="397" r:id="rId142"/>
    <p:sldId id="399" r:id="rId143"/>
    <p:sldId id="400" r:id="rId144"/>
    <p:sldId id="401" r:id="rId145"/>
    <p:sldId id="402" r:id="rId146"/>
    <p:sldId id="403" r:id="rId147"/>
    <p:sldId id="404" r:id="rId148"/>
    <p:sldId id="406" r:id="rId149"/>
    <p:sldId id="405" r:id="rId150"/>
    <p:sldId id="407" r:id="rId151"/>
    <p:sldId id="408" r:id="rId152"/>
    <p:sldId id="409" r:id="rId153"/>
    <p:sldId id="411" r:id="rId154"/>
    <p:sldId id="410" r:id="rId155"/>
    <p:sldId id="412" r:id="rId156"/>
    <p:sldId id="414" r:id="rId157"/>
    <p:sldId id="420" r:id="rId158"/>
    <p:sldId id="413" r:id="rId159"/>
    <p:sldId id="415" r:id="rId160"/>
    <p:sldId id="416" r:id="rId161"/>
    <p:sldId id="417" r:id="rId162"/>
    <p:sldId id="418" r:id="rId163"/>
    <p:sldId id="421" r:id="rId164"/>
    <p:sldId id="419" r:id="rId165"/>
    <p:sldId id="422" r:id="rId166"/>
    <p:sldId id="423" r:id="rId167"/>
    <p:sldId id="424" r:id="rId168"/>
    <p:sldId id="425" r:id="rId169"/>
    <p:sldId id="428" r:id="rId170"/>
    <p:sldId id="426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7" r:id="rId179"/>
    <p:sldId id="436" r:id="rId180"/>
    <p:sldId id="438" r:id="rId181"/>
    <p:sldId id="439" r:id="rId1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74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slide" Target="slides/slide17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63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2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15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930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35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776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6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895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86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6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05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0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1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74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5C37D-182A-4D31-9481-5A9BAC9140C1}" type="datetimeFigureOut">
              <a:rPr lang="zh-CN" altLang="en-US" smtClean="0"/>
              <a:t>2021/9/29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26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7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2948A4-FB48-466C-879E-4D733BE5B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响应式</a:t>
            </a:r>
            <a:r>
              <a:rPr lang="en-US" altLang="zh-CN" sz="4000" dirty="0"/>
              <a:t>Web</a:t>
            </a:r>
            <a:r>
              <a:rPr lang="zh-CN" altLang="en-US" sz="4000" dirty="0"/>
              <a:t>设计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3200" dirty="0"/>
              <a:t>——CSS</a:t>
            </a:r>
            <a:r>
              <a:rPr lang="zh-CN" altLang="en-US" sz="3200" dirty="0"/>
              <a:t>通用样式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260BAC69-5171-433D-983B-F134CA5DC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580041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广东白云学院</a:t>
            </a:r>
            <a:endParaRPr lang="en-US" altLang="zh-CN" dirty="0"/>
          </a:p>
          <a:p>
            <a:pPr algn="ctr"/>
            <a:r>
              <a:rPr lang="zh-CN" altLang="en-US" dirty="0"/>
              <a:t>大数据与计算机学院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941CEC5-E726-49D3-A8CF-20915A64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0AE952-9774-4A76-8F9E-55E2D2FE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B11895C-BE9C-41BA-8A49-F138247D4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0B6076A-4166-41CE-BFF5-75D383E71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5" y="2385822"/>
            <a:ext cx="5188077" cy="312496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E6A5EF6B-852A-4235-A49D-76492261A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251" y="2081212"/>
            <a:ext cx="53244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957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align-content-stretch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70A12F9-FF1E-4C7C-B557-A1778DD5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29" y="3327844"/>
            <a:ext cx="10801350" cy="1933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460BE52-2DD5-443B-8C9A-753060E4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007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排版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代码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Flex</a:t>
            </a:r>
            <a:r>
              <a:rPr lang="zh-CN" altLang="en-US" dirty="0"/>
              <a:t>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表格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工具类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案例：制作个人简历网页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370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CC638-283B-42D4-AF1B-9D0DB8C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89893D-1E02-4C20-B49D-88E7CC4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1680"/>
            <a:ext cx="9613861" cy="48097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基本实例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表头选项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条纹状表格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带边框的表格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无边框的表格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DF10A-0D90-48DE-8E4E-43129EC0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55B6F61-43C2-4209-8C96-5694E461E591}"/>
              </a:ext>
            </a:extLst>
          </p:cNvPr>
          <p:cNvSpPr txBox="1">
            <a:spLocks/>
          </p:cNvSpPr>
          <p:nvPr/>
        </p:nvSpPr>
        <p:spPr>
          <a:xfrm>
            <a:off x="3856337" y="2011679"/>
            <a:ext cx="9613861" cy="480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鼠标指针悬停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紧凑表格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状态类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响应</a:t>
            </a:r>
            <a:r>
              <a:rPr lang="zh-CN" altLang="en-US" dirty="0"/>
              <a:t>式表格</a:t>
            </a:r>
          </a:p>
        </p:txBody>
      </p:sp>
    </p:spTree>
    <p:extLst>
      <p:ext uri="{BB962C8B-B14F-4D97-AF65-F5344CB8AC3E}">
        <p14:creationId xmlns:p14="http://schemas.microsoft.com/office/powerpoint/2010/main" val="19038375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优化</a:t>
            </a:r>
            <a:r>
              <a:rPr lang="en-US" altLang="zh-CN" dirty="0"/>
              <a:t>&lt;table&gt;</a:t>
            </a:r>
            <a:r>
              <a:rPr lang="zh-CN" altLang="en-US" dirty="0"/>
              <a:t>得到优化的表格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2BE86E3-B99C-4F9A-88C6-A3B428B0E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79" y="2941129"/>
            <a:ext cx="4726305" cy="3744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72AC252-4D0C-49DC-A1E7-06E5A6EBA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41129"/>
            <a:ext cx="4000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450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基本实例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EC6B08B-5AB5-4625-8725-4294366C0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588133"/>
            <a:ext cx="11039475" cy="2266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304CDCE-3F0E-484A-A7F3-38489F5D4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01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&lt;table&gt;</a:t>
            </a:r>
            <a:r>
              <a:rPr lang="zh-CN" altLang="en-US" dirty="0"/>
              <a:t>上应用</a:t>
            </a:r>
            <a:r>
              <a:rPr lang="en-US" altLang="zh-CN" dirty="0"/>
              <a:t>table-dark</a:t>
            </a:r>
            <a:r>
              <a:rPr lang="zh-CN" altLang="en-US" dirty="0"/>
              <a:t>：通过给单元格设置</a:t>
            </a:r>
            <a:r>
              <a:rPr lang="en-US" altLang="zh-CN" dirty="0"/>
              <a:t>”background-color:#c6c8ca;”</a:t>
            </a:r>
            <a:r>
              <a:rPr lang="zh-CN" altLang="en-US" dirty="0"/>
              <a:t>得到颜色较暗的表格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A8296C7-E4E0-4390-B062-057C39CCF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33915"/>
            <a:ext cx="2847975" cy="200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3126CE3-7CA7-4AF3-BE74-B084B8B0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1" y="3746962"/>
            <a:ext cx="108966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642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CC638-283B-42D4-AF1B-9D0DB8C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89893D-1E02-4C20-B49D-88E7CC4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1680"/>
            <a:ext cx="9613861" cy="48097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基本实例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表头选项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条纹状表格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带边框的表格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无边框的表格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DF10A-0D90-48DE-8E4E-43129EC0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55B6F61-43C2-4209-8C96-5694E461E591}"/>
              </a:ext>
            </a:extLst>
          </p:cNvPr>
          <p:cNvSpPr txBox="1">
            <a:spLocks/>
          </p:cNvSpPr>
          <p:nvPr/>
        </p:nvSpPr>
        <p:spPr>
          <a:xfrm>
            <a:off x="3856337" y="2011679"/>
            <a:ext cx="9613861" cy="480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鼠标指针悬停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紧凑表格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状态类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响应式表格</a:t>
            </a:r>
          </a:p>
        </p:txBody>
      </p:sp>
    </p:spTree>
    <p:extLst>
      <p:ext uri="{BB962C8B-B14F-4D97-AF65-F5344CB8AC3E}">
        <p14:creationId xmlns:p14="http://schemas.microsoft.com/office/powerpoint/2010/main" val="15196345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表头选项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表头中使用</a:t>
            </a:r>
            <a:r>
              <a:rPr lang="en-US" altLang="zh-CN" dirty="0" err="1"/>
              <a:t>thead</a:t>
            </a:r>
            <a:r>
              <a:rPr lang="en-US" altLang="zh-CN" dirty="0"/>
              <a:t>-light</a:t>
            </a:r>
            <a:r>
              <a:rPr lang="zh-CN" altLang="en-US" dirty="0"/>
              <a:t>、</a:t>
            </a:r>
            <a:r>
              <a:rPr lang="en-US" altLang="zh-CN" dirty="0" err="1"/>
              <a:t>thead</a:t>
            </a:r>
            <a:r>
              <a:rPr lang="en-US" altLang="zh-CN" dirty="0"/>
              <a:t>-dark</a:t>
            </a:r>
            <a:r>
              <a:rPr lang="zh-CN" altLang="en-US" dirty="0"/>
              <a:t>分别使</a:t>
            </a:r>
            <a:r>
              <a:rPr lang="en-US" altLang="zh-CN" dirty="0"/>
              <a:t>&lt;</a:t>
            </a:r>
            <a:r>
              <a:rPr lang="en-US" altLang="zh-CN" dirty="0" err="1"/>
              <a:t>thead</a:t>
            </a:r>
            <a:r>
              <a:rPr lang="en-US" altLang="zh-CN" dirty="0"/>
              <a:t>&gt;</a:t>
            </a:r>
            <a:r>
              <a:rPr lang="zh-CN" altLang="en-US" dirty="0"/>
              <a:t>的背景色变成浅灰或深灰：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BB47CE4-FF0F-4102-90B3-A933FD3A4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414" y="3109531"/>
            <a:ext cx="2352675" cy="200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01DCCA2-FC3F-4FAE-A67D-A977F7930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C1A71D7-CEF2-4104-80E1-8597CA8D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110204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06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CD2ACB-E1A1-4AA2-BAE8-DA85D5AE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表头选项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087B5D8-E8EF-4C65-BCE4-DA528EC6DB6B}"/>
              </a:ext>
            </a:extLst>
          </p:cNvPr>
          <p:cNvSpPr txBox="1">
            <a:spLocks/>
          </p:cNvSpPr>
          <p:nvPr/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thead</a:t>
            </a:r>
            <a:r>
              <a:rPr lang="en-US" altLang="zh-CN" dirty="0"/>
              <a:t>-dark</a:t>
            </a:r>
            <a:r>
              <a:rPr lang="zh-CN" altLang="en-US" dirty="0"/>
              <a:t>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3F9CB49-4B1F-4BFF-856A-E72E850F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581" y="2458021"/>
            <a:ext cx="2266950" cy="161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F575F5A-5D09-46F7-B0F7-53BC422CE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969718"/>
            <a:ext cx="10934700" cy="2333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FEE8349-B7DE-47A7-A8D6-70E570A37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79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CC638-283B-42D4-AF1B-9D0DB8C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89893D-1E02-4C20-B49D-88E7CC4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1680"/>
            <a:ext cx="9613861" cy="48097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基本实例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表头选项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条纹状表格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带边框的表格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无边框的表格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DF10A-0D90-48DE-8E4E-43129EC0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55B6F61-43C2-4209-8C96-5694E461E591}"/>
              </a:ext>
            </a:extLst>
          </p:cNvPr>
          <p:cNvSpPr txBox="1">
            <a:spLocks/>
          </p:cNvSpPr>
          <p:nvPr/>
        </p:nvSpPr>
        <p:spPr>
          <a:xfrm>
            <a:off x="3856337" y="2011679"/>
            <a:ext cx="9613861" cy="480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鼠标指针悬停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紧凑表格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状态类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响应式表格</a:t>
            </a:r>
          </a:p>
        </p:txBody>
      </p:sp>
    </p:spTree>
    <p:extLst>
      <p:ext uri="{BB962C8B-B14F-4D97-AF65-F5344CB8AC3E}">
        <p14:creationId xmlns:p14="http://schemas.microsoft.com/office/powerpoint/2010/main" val="311950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段落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缩略语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662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32454EF-5D9D-477B-B34D-D087EB66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条纹状表格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B410D4F-77C1-45CB-9B5D-74231837D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table</a:t>
            </a:r>
            <a:r>
              <a:rPr lang="zh-CN" altLang="en-US" dirty="0"/>
              <a:t>添加</a:t>
            </a:r>
            <a:r>
              <a:rPr lang="en-US" altLang="zh-CN" dirty="0"/>
              <a:t>table-striped</a:t>
            </a:r>
            <a:r>
              <a:rPr lang="zh-CN" altLang="en-US" dirty="0"/>
              <a:t>，给</a:t>
            </a:r>
            <a:r>
              <a:rPr lang="en-US" altLang="zh-CN" dirty="0"/>
              <a:t>&lt;</a:t>
            </a:r>
            <a:r>
              <a:rPr lang="en-US" altLang="zh-CN" dirty="0" err="1"/>
              <a:t>tbody</a:t>
            </a:r>
            <a:r>
              <a:rPr lang="en-US" altLang="zh-CN" dirty="0"/>
              <a:t>&gt;</a:t>
            </a:r>
            <a:r>
              <a:rPr lang="zh-CN" altLang="en-US" dirty="0"/>
              <a:t>元素内的任一行添加斑马条纹样式：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7E11EF6-DC16-4924-8E3F-A984FAC78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8" y="3138297"/>
            <a:ext cx="2524125" cy="257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B813CA4-1EEE-4649-8799-00CE2F7FB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3" y="3527593"/>
            <a:ext cx="10772775" cy="2276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52110F0-34AC-493B-B9F3-72E69512E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865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CC638-283B-42D4-AF1B-9D0DB8C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89893D-1E02-4C20-B49D-88E7CC4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1680"/>
            <a:ext cx="9613861" cy="48097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基本实例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表头选项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条纹状表格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带边框的表格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无边框的表格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DF10A-0D90-48DE-8E4E-43129EC0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55B6F61-43C2-4209-8C96-5694E461E591}"/>
              </a:ext>
            </a:extLst>
          </p:cNvPr>
          <p:cNvSpPr txBox="1">
            <a:spLocks/>
          </p:cNvSpPr>
          <p:nvPr/>
        </p:nvSpPr>
        <p:spPr>
          <a:xfrm>
            <a:off x="3856337" y="2011679"/>
            <a:ext cx="9613861" cy="480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鼠标指针悬停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紧凑表格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状态类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响应式表格</a:t>
            </a:r>
          </a:p>
        </p:txBody>
      </p:sp>
    </p:spTree>
    <p:extLst>
      <p:ext uri="{BB962C8B-B14F-4D97-AF65-F5344CB8AC3E}">
        <p14:creationId xmlns:p14="http://schemas.microsoft.com/office/powerpoint/2010/main" val="18266727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3E9468A-F75F-4048-B656-C8CA8B8F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带边框的表格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CAE4902-0931-4F21-80C6-272AACED8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</a:t>
            </a:r>
            <a:r>
              <a:rPr lang="en-US" altLang="zh-CN" dirty="0"/>
              <a:t>&lt;table&gt;</a:t>
            </a:r>
            <a:r>
              <a:rPr lang="zh-CN" altLang="en-US" dirty="0"/>
              <a:t>添加</a:t>
            </a:r>
            <a:r>
              <a:rPr lang="en-US" altLang="zh-CN" dirty="0"/>
              <a:t>table-</a:t>
            </a:r>
            <a:r>
              <a:rPr lang="en-US" altLang="zh-CN" dirty="0" err="1"/>
              <a:t>bodered</a:t>
            </a:r>
            <a:r>
              <a:rPr lang="zh-CN" altLang="en-US" dirty="0"/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FE7267E-1A52-4F5C-9739-FDD922D89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595" y="2468118"/>
            <a:ext cx="3095625" cy="190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5F788E-52FA-4E34-B675-B5C444E83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E1785E90-8CEF-4FAF-9F01-FDDA1BBB2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1" y="3017343"/>
            <a:ext cx="10620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611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CC638-283B-42D4-AF1B-9D0DB8C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89893D-1E02-4C20-B49D-88E7CC4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1680"/>
            <a:ext cx="9613861" cy="48097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基本实例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表头选项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条纹状表格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带边框的表格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无边框的表格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DF10A-0D90-48DE-8E4E-43129EC0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55B6F61-43C2-4209-8C96-5694E461E591}"/>
              </a:ext>
            </a:extLst>
          </p:cNvPr>
          <p:cNvSpPr txBox="1">
            <a:spLocks/>
          </p:cNvSpPr>
          <p:nvPr/>
        </p:nvSpPr>
        <p:spPr>
          <a:xfrm>
            <a:off x="3856337" y="2011679"/>
            <a:ext cx="9613861" cy="480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鼠标指针悬停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紧凑表格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状态类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响应式表格</a:t>
            </a:r>
          </a:p>
        </p:txBody>
      </p:sp>
    </p:spTree>
    <p:extLst>
      <p:ext uri="{BB962C8B-B14F-4D97-AF65-F5344CB8AC3E}">
        <p14:creationId xmlns:p14="http://schemas.microsoft.com/office/powerpoint/2010/main" val="32607249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4FF1588-D4C0-4272-931E-F382C4A9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无边框的表格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6870F1F-3EF6-4F36-A008-B1E3C3D96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</a:t>
            </a:r>
            <a:r>
              <a:rPr lang="en-US" altLang="zh-CN" dirty="0"/>
              <a:t>table</a:t>
            </a:r>
            <a:r>
              <a:rPr lang="zh-CN" altLang="en-US" dirty="0"/>
              <a:t>添加</a:t>
            </a:r>
            <a:r>
              <a:rPr lang="en-US" altLang="zh-CN" dirty="0"/>
              <a:t>table-borderless</a:t>
            </a:r>
            <a:r>
              <a:rPr lang="zh-CN" altLang="en-US" dirty="0"/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5048EF3-1AF0-41CC-B41F-CAAC3C572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235C75F-91EA-4CFB-B862-079FEB931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401" y="2478214"/>
            <a:ext cx="3257550" cy="2190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8CCE6041-DB13-4400-BEBE-F22BC34DC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41678"/>
            <a:ext cx="101631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938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CC638-283B-42D4-AF1B-9D0DB8C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89893D-1E02-4C20-B49D-88E7CC4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1680"/>
            <a:ext cx="9613861" cy="48097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基本实例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表头选项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条纹状表格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带边框的表格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无边框的表格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DF10A-0D90-48DE-8E4E-43129EC0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55B6F61-43C2-4209-8C96-5694E461E591}"/>
              </a:ext>
            </a:extLst>
          </p:cNvPr>
          <p:cNvSpPr txBox="1">
            <a:spLocks/>
          </p:cNvSpPr>
          <p:nvPr/>
        </p:nvSpPr>
        <p:spPr>
          <a:xfrm>
            <a:off x="3856337" y="2011679"/>
            <a:ext cx="9613861" cy="480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鼠标指针悬停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紧凑表格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状态类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响应式表格</a:t>
            </a:r>
          </a:p>
        </p:txBody>
      </p:sp>
    </p:spTree>
    <p:extLst>
      <p:ext uri="{BB962C8B-B14F-4D97-AF65-F5344CB8AC3E}">
        <p14:creationId xmlns:p14="http://schemas.microsoft.com/office/powerpoint/2010/main" val="19370291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9BF084D-BF11-406F-9A6E-7DE4273AC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鼠标指针悬停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DC12E64-125C-4167-9367-392B06A6F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table</a:t>
            </a:r>
            <a:r>
              <a:rPr lang="zh-CN" altLang="en-US" dirty="0"/>
              <a:t>添加</a:t>
            </a:r>
            <a:r>
              <a:rPr lang="en-US" altLang="zh-CN" dirty="0"/>
              <a:t>table-hover</a:t>
            </a:r>
            <a:r>
              <a:rPr lang="zh-CN" altLang="en-US" dirty="0"/>
              <a:t>，鼠标放到</a:t>
            </a:r>
            <a:r>
              <a:rPr lang="en-US" altLang="zh-CN" dirty="0"/>
              <a:t>&lt;</a:t>
            </a:r>
            <a:r>
              <a:rPr lang="en-US" altLang="zh-CN" dirty="0" err="1"/>
              <a:t>tbody</a:t>
            </a:r>
            <a:r>
              <a:rPr lang="en-US" altLang="zh-CN" dirty="0"/>
              <a:t>&gt;</a:t>
            </a:r>
            <a:r>
              <a:rPr lang="zh-CN" altLang="en-US" dirty="0"/>
              <a:t>内任一行时都会产生悬停效果：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CD6BE70-BBBB-40AD-9D6D-0A3CD4949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8" y="3082480"/>
            <a:ext cx="2867025" cy="180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ED2D664A-A537-49EA-8611-9D87F8BAA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01" y="3404616"/>
            <a:ext cx="10953750" cy="228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27077D-0062-48F7-B7C3-2F4F97F0C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178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CC638-283B-42D4-AF1B-9D0DB8C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89893D-1E02-4C20-B49D-88E7CC4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1680"/>
            <a:ext cx="9613861" cy="48097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基本实例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表头选项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条纹状表格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带边框的表格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无边框的表格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DF10A-0D90-48DE-8E4E-43129EC0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55B6F61-43C2-4209-8C96-5694E461E591}"/>
              </a:ext>
            </a:extLst>
          </p:cNvPr>
          <p:cNvSpPr txBox="1">
            <a:spLocks/>
          </p:cNvSpPr>
          <p:nvPr/>
        </p:nvSpPr>
        <p:spPr>
          <a:xfrm>
            <a:off x="3856337" y="2011679"/>
            <a:ext cx="9613861" cy="480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鼠标指针悬停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紧凑表格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状态类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响应式表格</a:t>
            </a:r>
          </a:p>
        </p:txBody>
      </p:sp>
    </p:spTree>
    <p:extLst>
      <p:ext uri="{BB962C8B-B14F-4D97-AF65-F5344CB8AC3E}">
        <p14:creationId xmlns:p14="http://schemas.microsoft.com/office/powerpoint/2010/main" val="4541802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E9FA83A-8147-4B3E-A5A8-2ADB43F3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紧凑表格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71BB631-74A7-40D5-844B-2A1ABCAC7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table</a:t>
            </a:r>
            <a:r>
              <a:rPr lang="zh-CN" altLang="en-US" dirty="0"/>
              <a:t>添加</a:t>
            </a:r>
            <a:r>
              <a:rPr lang="en-US" altLang="zh-CN" dirty="0"/>
              <a:t>table-</a:t>
            </a:r>
            <a:r>
              <a:rPr lang="en-US" altLang="zh-CN" dirty="0" err="1"/>
              <a:t>sm</a:t>
            </a:r>
            <a:r>
              <a:rPr lang="zh-CN" altLang="en-US" dirty="0"/>
              <a:t>，通过将单元格填充值减半以使表格看起来更紧凑：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8CF2A74-720C-4B05-8E2E-F661EBD0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818" y="3078289"/>
            <a:ext cx="2619375" cy="2381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9C318986-0832-46EA-B9D5-F9D26F0AB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77958"/>
            <a:ext cx="10668000" cy="1724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4A66744-565B-4CF1-A575-55F2E07CD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729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CC638-283B-42D4-AF1B-9D0DB8C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89893D-1E02-4C20-B49D-88E7CC4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1680"/>
            <a:ext cx="9613861" cy="48097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基本实例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表头选项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条纹状表格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带边框的表格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无边框的表格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DF10A-0D90-48DE-8E4E-43129EC0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55B6F61-43C2-4209-8C96-5694E461E591}"/>
              </a:ext>
            </a:extLst>
          </p:cNvPr>
          <p:cNvSpPr txBox="1">
            <a:spLocks/>
          </p:cNvSpPr>
          <p:nvPr/>
        </p:nvSpPr>
        <p:spPr>
          <a:xfrm>
            <a:off x="3856337" y="2011679"/>
            <a:ext cx="9613861" cy="480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鼠标指针悬停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紧凑表格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状态类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响应式表格</a:t>
            </a:r>
          </a:p>
        </p:txBody>
      </p:sp>
    </p:spTree>
    <p:extLst>
      <p:ext uri="{BB962C8B-B14F-4D97-AF65-F5344CB8AC3E}">
        <p14:creationId xmlns:p14="http://schemas.microsoft.com/office/powerpoint/2010/main" val="753956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8C39798-E8A9-4E90-93E3-697668C4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869A801-8CC3-4F93-A969-E3F0516AD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P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margin-top:0;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margin-bottom:1rem;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4F44FDF-B9BE-4470-9712-3A76FE30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541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09F6D73-81E0-4D5D-8F55-BF3BECAA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0328B34-7BD4-456E-A47A-C1EDCBE8A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36064"/>
            <a:ext cx="9613861" cy="471830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五种状态的样式类，为表格中的行或单元格设置不同背景色，在</a:t>
            </a:r>
            <a:r>
              <a:rPr lang="en-US" altLang="zh-CN" dirty="0"/>
              <a:t>tr</a:t>
            </a:r>
            <a:r>
              <a:rPr lang="zh-CN" altLang="en-US" dirty="0"/>
              <a:t>上使用：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table-success</a:t>
            </a:r>
            <a:r>
              <a:rPr lang="zh-CN" altLang="en-US" dirty="0"/>
              <a:t>：成功或积极的操作，应用</a:t>
            </a:r>
            <a:r>
              <a:rPr lang="zh-CN" altLang="en-US" dirty="0" smtClean="0"/>
              <a:t>绿色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table-active</a:t>
            </a:r>
            <a:r>
              <a:rPr lang="zh-CN" altLang="en-US" dirty="0"/>
              <a:t>：当前活动信息，应用灰色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table-primary:</a:t>
            </a:r>
            <a:r>
              <a:rPr lang="zh-CN" altLang="en-US" dirty="0"/>
              <a:t>一个重要操作，应用蓝色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table-warning:</a:t>
            </a:r>
            <a:r>
              <a:rPr lang="zh-CN" altLang="en-US" dirty="0"/>
              <a:t>一个需要注意的警告，应用黄色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table-danger:</a:t>
            </a:r>
            <a:r>
              <a:rPr lang="zh-CN" altLang="en-US" dirty="0"/>
              <a:t>一个危险的操作，应用红色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table-info:</a:t>
            </a:r>
            <a:r>
              <a:rPr lang="zh-CN" altLang="en-US" dirty="0"/>
              <a:t>内容已变更，应用浅蓝色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table-secondary:</a:t>
            </a:r>
            <a:r>
              <a:rPr lang="zh-CN" altLang="en-US" dirty="0"/>
              <a:t>内容不是很重要，应用灰色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table-light:</a:t>
            </a:r>
            <a:r>
              <a:rPr lang="zh-CN" altLang="en-US" dirty="0"/>
              <a:t>浅灰色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table-dark:</a:t>
            </a:r>
            <a:r>
              <a:rPr lang="zh-CN" altLang="en-US" dirty="0"/>
              <a:t>深灰色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1C908CF-E01E-4EE3-A22C-6C753781F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38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CCC8D9A-4B2C-41A7-8975-36CAEC09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1C788-FC9E-491D-BE41-23F9BFCA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9F40378-DDA5-43AE-B991-898E6AAE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65" y="2041398"/>
            <a:ext cx="2295525" cy="47129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F7BC717-E04B-4314-8353-BF75FC353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392" y="2041398"/>
            <a:ext cx="24669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410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9ED153C-FFFE-4B87-8236-55DD54EBF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状态类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70732E1-B5DC-472E-BF4A-011954FD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CD95860-2B11-494D-B879-49412AC5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76" y="2171700"/>
            <a:ext cx="106489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357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8CC638-283B-42D4-AF1B-9D0DB8C1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989893D-1E02-4C20-B49D-88E7CC430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1680"/>
            <a:ext cx="9613861" cy="480974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基本实例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表头选项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条纹状表格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带边框的表格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无边框的表格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09DF10A-0D90-48DE-8E4E-43129EC07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55B6F61-43C2-4209-8C96-5694E461E591}"/>
              </a:ext>
            </a:extLst>
          </p:cNvPr>
          <p:cNvSpPr txBox="1">
            <a:spLocks/>
          </p:cNvSpPr>
          <p:nvPr/>
        </p:nvSpPr>
        <p:spPr>
          <a:xfrm>
            <a:off x="3856337" y="2011679"/>
            <a:ext cx="9613861" cy="4809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鼠标指针悬停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紧凑表格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状态类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响应式表格</a:t>
            </a:r>
          </a:p>
        </p:txBody>
      </p:sp>
    </p:spTree>
    <p:extLst>
      <p:ext uri="{BB962C8B-B14F-4D97-AF65-F5344CB8AC3E}">
        <p14:creationId xmlns:p14="http://schemas.microsoft.com/office/powerpoint/2010/main" val="400036609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B95E16-11CC-4960-BFD7-7C8BB200A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响应式表格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B35952B-817E-4FF2-9A11-FF10250CE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table</a:t>
            </a:r>
            <a:r>
              <a:rPr lang="zh-CN" altLang="en-US" dirty="0"/>
              <a:t>父元素添加</a:t>
            </a:r>
            <a:r>
              <a:rPr lang="en-US" altLang="zh-CN" dirty="0"/>
              <a:t>table-responsive</a:t>
            </a:r>
            <a:r>
              <a:rPr lang="zh-CN" altLang="en-US" dirty="0"/>
              <a:t>，创建响应式表格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当表格水平溢出时出现水平滚动条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83963B9-6EF1-4AF8-A500-1DD6FB19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22" y="3606546"/>
            <a:ext cx="2038350" cy="32031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FBFC369-0974-4B48-A73A-48E880B0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380" y="3606546"/>
            <a:ext cx="2390775" cy="1095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83D075F-086E-4B2C-AAC7-CAB1EFA5F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2A333758-6109-4039-8BF6-FB3552134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06546"/>
            <a:ext cx="47529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7359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3253CF-C162-4E6D-BB1D-6A7A820C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响应式表格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59A6837-4404-4B97-8A86-8C90B740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3571"/>
            <a:ext cx="12192000" cy="15708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5466ED8-ED21-46C6-8374-B65489EE2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0659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F6F1C21-FAB4-4BE8-B06E-CD73D1E7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响应式表格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2787BC-06E6-444A-A80A-213BA4BE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.table-responsive-</a:t>
            </a:r>
            <a:r>
              <a:rPr lang="en-US" altLang="zh-CN" dirty="0" err="1"/>
              <a:t>sm</a:t>
            </a:r>
            <a:r>
              <a:rPr lang="en-US" altLang="zh-CN" dirty="0"/>
              <a:t>:</a:t>
            </a:r>
            <a:r>
              <a:rPr lang="zh-CN" altLang="en-US" dirty="0"/>
              <a:t>屏幕宽度</a:t>
            </a:r>
            <a:r>
              <a:rPr lang="en-US" altLang="zh-CN" dirty="0"/>
              <a:t>&lt;576px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.table-responsive-md:</a:t>
            </a:r>
            <a:r>
              <a:rPr lang="zh-CN" altLang="en-US" dirty="0"/>
              <a:t>屏幕宽度</a:t>
            </a:r>
            <a:r>
              <a:rPr lang="en-US" altLang="zh-CN" dirty="0"/>
              <a:t>&lt;768px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.table-responsive-lg:</a:t>
            </a:r>
            <a:r>
              <a:rPr lang="zh-CN" altLang="en-US" dirty="0"/>
              <a:t>屏幕宽度</a:t>
            </a:r>
            <a:r>
              <a:rPr lang="en-US" altLang="zh-CN" dirty="0"/>
              <a:t>&lt;992px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.table-responsive-xl:</a:t>
            </a:r>
            <a:r>
              <a:rPr lang="zh-CN" altLang="en-US" dirty="0"/>
              <a:t>屏幕宽度</a:t>
            </a:r>
            <a:r>
              <a:rPr lang="en-US" altLang="zh-CN" dirty="0"/>
              <a:t>&lt;1200px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FD81902-7A9F-4794-B8AE-CF805D8E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150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排版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代码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Flex</a:t>
            </a:r>
            <a:r>
              <a:rPr lang="zh-CN" altLang="en-US" dirty="0"/>
              <a:t>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工具类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案例：制作个人简历网页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612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4A1B77-41D4-4F52-8108-0BA70B72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</a:t>
            </a:r>
            <a:r>
              <a:rPr lang="zh-CN" altLang="en-US" dirty="0" smtClean="0"/>
              <a:t>类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B91D77-6ED7-4E7A-AA22-428EB231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85" y="2466994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文本对齐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723F95D7-746F-4217-ADD7-60962C8C6DA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边框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清除浮动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B0FE8DC-4DAE-40C7-851F-F0C02E5B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877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5201872-5764-4485-9802-426175FF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A9E727F-D13D-410D-9A61-F16ECF27B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添加边框：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.border-top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.border-right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.border-bottom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.border-left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AF1749C-0E84-46BE-B90C-8F5D9D73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03" y="1974342"/>
            <a:ext cx="6677025" cy="4895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BDFAE52-B4FC-4ED7-B7FB-C05DE84AB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7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749CC69-22B4-412C-82B5-197E3329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段落示例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21BF2EF-9477-4FEC-8347-749B57B8E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A86A1EF6-6A07-4959-A1C1-C1FD57A07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提问：本例是否使用了</a:t>
            </a:r>
            <a:r>
              <a:rPr lang="en-US" altLang="zh-CN" dirty="0"/>
              <a:t>Bootstrap</a:t>
            </a:r>
            <a:r>
              <a:rPr lang="zh-CN" altLang="en-US" dirty="0"/>
              <a:t>样式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E528CF1-9CAB-4941-BE3D-53B56387D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58" y="3140964"/>
            <a:ext cx="6543675" cy="3429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383C157E-3222-4F47-8E4E-55EE1237A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105" y="2568047"/>
            <a:ext cx="51149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90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BEF0DBA-CE02-4939-AC66-0F16E5297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295B685-99E2-48F0-9740-B792D46F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ED2033A-5E3B-44F1-8880-C60F6ACAB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687" y="2566987"/>
            <a:ext cx="57626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876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936CAA1-EA02-4217-9BCD-9FC63D1E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B1CDF4A-7F4C-41A7-9380-9AF34537E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删除边框：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.border-top-0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.border-right-0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.border-bottom-0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.border-left-0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190270F-7A96-4EC0-9821-AFFEF3185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73" y="1952625"/>
            <a:ext cx="6638925" cy="490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2868F2D-EF1F-4E96-A208-4FDA2206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3501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72AD3D9-8CD3-46BD-8095-1D46E440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AED31A5-91EE-46DE-9C7E-26240C5C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2581275"/>
            <a:ext cx="5829300" cy="1695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AB9743D-32E8-4C1A-84A1-F5B097A3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361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3442EE6-9CDE-4EB8-BC96-BD2FD2E3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A1FA62D-08EF-47A9-B4EA-DD16A8C83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60448"/>
            <a:ext cx="9613861" cy="466953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dirty="0"/>
              <a:t>边框颜色：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border-success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border-white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border-primary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border-warning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border-danger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border-info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border-secondary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border-light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border-dark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A07B3DF1-E3BF-4EAA-8D5C-CE4C7E92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897AC27-FD38-4A72-A98F-0D6EDC030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691" y="2314002"/>
            <a:ext cx="42767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75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D3F9E2C-E2D6-4207-8D3A-5F31012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DFB41BA-C57F-40FE-91D1-5315286F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2576512"/>
            <a:ext cx="10334625" cy="17049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7969065-2AF1-4019-A56C-BD73AAE49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490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EB9157C-5556-4A51-86C2-99EAA47F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0373604-B9EE-4093-BBEC-41B8DD04F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圆角边框：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.rounded-top</a:t>
            </a:r>
            <a:r>
              <a:rPr lang="zh-CN" altLang="en-US" dirty="0"/>
              <a:t>：指定左上和右上圆角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.rounded-right</a:t>
            </a:r>
            <a:r>
              <a:rPr lang="zh-CN" altLang="en-US" dirty="0"/>
              <a:t> ：指定右上和右下圆角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.rounded-bottom</a:t>
            </a:r>
            <a:r>
              <a:rPr lang="zh-CN" altLang="en-US" dirty="0"/>
              <a:t> ：指定左下和右下圆角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.rounded-left</a:t>
            </a:r>
            <a:r>
              <a:rPr lang="zh-CN" altLang="en-US" dirty="0"/>
              <a:t> ：指定左上和左下圆角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.rounded-circle</a:t>
            </a:r>
            <a:r>
              <a:rPr lang="zh-CN" altLang="en-US" dirty="0"/>
              <a:t> ：指定</a:t>
            </a:r>
            <a:r>
              <a:rPr lang="en-US" altLang="zh-CN" dirty="0"/>
              <a:t>border-radius:50%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.rounded-pill</a:t>
            </a:r>
            <a:r>
              <a:rPr lang="zh-CN" altLang="en-US" dirty="0"/>
              <a:t> ：指定</a:t>
            </a:r>
            <a:r>
              <a:rPr lang="en-US" altLang="zh-CN" dirty="0"/>
              <a:t>border-radius:50rem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FE2D652-756E-4C34-9017-48FB9CD5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9291FD6-717F-4FAB-8992-A070B834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79" y="2589484"/>
            <a:ext cx="4628878" cy="351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812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234A3BE-EF17-460E-AF05-F81198A1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25DC262-E421-4627-B814-686A0701B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2528887"/>
            <a:ext cx="9172575" cy="1800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E08B105-0A6A-47A9-8C2D-460B95CB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1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7F52741-F2A2-4C18-B049-620BD99D5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边框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0952D61-A97A-4BB2-9AFC-C84DEAE0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round-</a:t>
            </a:r>
            <a:r>
              <a:rPr lang="en-US" altLang="zh-CN" dirty="0" err="1"/>
              <a:t>sm</a:t>
            </a:r>
            <a:r>
              <a:rPr lang="zh-CN" altLang="en-US" dirty="0"/>
              <a:t>、</a:t>
            </a:r>
            <a:r>
              <a:rPr lang="en-US" altLang="zh-CN" dirty="0"/>
              <a:t>round-lg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511C5C2-9E73-4D09-9CFA-E8AD3CA6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72CBC20-10D6-45BD-A081-275E8DCC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3019425"/>
            <a:ext cx="4876800" cy="2714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8FF2843-BFB2-4FEC-A5C8-3FF82355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403" y="3271837"/>
            <a:ext cx="41433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220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4A1B77-41D4-4F52-8108-0BA70B72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B91D77-6ED7-4E7A-AA22-428EB231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85" y="2466994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文本对齐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723F95D7-746F-4217-ADD7-60962C8C6DA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边框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清除浮动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B0FE8DC-4DAE-40C7-851F-F0C02E5B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980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4D4397C-4685-43A6-B638-2534D0A3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清除浮动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7CB2950-9A15-4D10-A34D-FB87CF3A9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为父元素添加</a:t>
            </a:r>
            <a:r>
              <a:rPr lang="en-US" altLang="zh-CN" dirty="0" err="1"/>
              <a:t>clearfix</a:t>
            </a:r>
            <a:r>
              <a:rPr lang="zh-CN" altLang="en-US" dirty="0"/>
              <a:t>很容易</a:t>
            </a:r>
            <a:r>
              <a:rPr lang="zh-CN" altLang="en-US"/>
              <a:t>清除</a:t>
            </a:r>
            <a:r>
              <a:rPr lang="zh-CN" altLang="en-US" smtClean="0"/>
              <a:t>浮动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41404E5-0E08-44F4-A4B6-1211F5381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A92370E2-F06F-44BB-B47F-87714896D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" y="5133222"/>
            <a:ext cx="10925175" cy="971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842D37E-AA34-4918-898C-52AB1360B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21" y="3238806"/>
            <a:ext cx="524827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9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61DDB3F-5BB6-4258-87EB-913F8445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.lead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CED3644-EBF5-49F7-B0E4-A85FE4D54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95576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将段落突出显示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.lead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font-size:1.25rem;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font-weight:300;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797A88E3-DB2E-497C-9C17-A3FA6A6ED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0CFF7FE-C72E-4584-9212-C09F6DB5B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561" y="2563201"/>
            <a:ext cx="3810000" cy="2667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F932E01-CBBC-4B94-A15C-C5EA1F4AE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561" y="3305175"/>
            <a:ext cx="511492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884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4A1B77-41D4-4F52-8108-0BA70B72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B91D77-6ED7-4E7A-AA22-428EB231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85" y="2466994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文本对齐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723F95D7-746F-4217-ADD7-60962C8C6DA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边框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清除浮动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颜色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B0FE8DC-4DAE-40C7-851F-F0C02E5B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38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7488F37-5531-4DE2-A687-AA2925FD2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7B3DDE5-C442-40E4-9137-D67465FE1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文本颜色：</a:t>
            </a:r>
            <a:endParaRPr lang="en-US" altLang="zh-CN" dirty="0"/>
          </a:p>
          <a:p>
            <a:r>
              <a:rPr lang="en-US" altLang="zh-CN" dirty="0"/>
              <a:t>text-primary</a:t>
            </a:r>
            <a:r>
              <a:rPr lang="zh-CN" altLang="en-US" dirty="0"/>
              <a:t>：蓝色</a:t>
            </a:r>
            <a:endParaRPr lang="en-US" altLang="zh-CN" dirty="0"/>
          </a:p>
          <a:p>
            <a:r>
              <a:rPr lang="en-US" altLang="zh-CN" dirty="0"/>
              <a:t>text-secondary</a:t>
            </a:r>
            <a:r>
              <a:rPr lang="zh-CN" altLang="en-US" dirty="0"/>
              <a:t>：灰色</a:t>
            </a:r>
            <a:endParaRPr lang="en-US" altLang="zh-CN" dirty="0"/>
          </a:p>
          <a:p>
            <a:r>
              <a:rPr lang="en-US" altLang="zh-CN" dirty="0"/>
              <a:t>text-success</a:t>
            </a:r>
            <a:r>
              <a:rPr lang="zh-CN" altLang="en-US" dirty="0"/>
              <a:t>：浅绿色</a:t>
            </a:r>
            <a:endParaRPr lang="en-US" altLang="zh-CN" dirty="0"/>
          </a:p>
          <a:p>
            <a:r>
              <a:rPr lang="en-US" altLang="zh-CN" dirty="0"/>
              <a:t>text-danger</a:t>
            </a:r>
            <a:r>
              <a:rPr lang="zh-CN" altLang="en-US" dirty="0"/>
              <a:t>：浅红色</a:t>
            </a:r>
            <a:endParaRPr lang="en-US" altLang="zh-CN" dirty="0"/>
          </a:p>
          <a:p>
            <a:r>
              <a:rPr lang="en-US" altLang="zh-CN" dirty="0"/>
              <a:t>text-warning</a:t>
            </a:r>
            <a:r>
              <a:rPr lang="zh-CN" altLang="en-US" dirty="0"/>
              <a:t>：浅黄色</a:t>
            </a:r>
            <a:endParaRPr lang="en-US" altLang="zh-CN" dirty="0"/>
          </a:p>
          <a:p>
            <a:r>
              <a:rPr lang="en-US" altLang="zh-CN" dirty="0"/>
              <a:t>text-info</a:t>
            </a:r>
            <a:r>
              <a:rPr lang="zh-CN" altLang="en-US" dirty="0"/>
              <a:t>：浅蓝色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E45AACE-3740-460B-BCA1-2C87B98B4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1FD09B0E-5FD2-408C-B2CB-27E20A9D5F72}"/>
              </a:ext>
            </a:extLst>
          </p:cNvPr>
          <p:cNvSpPr txBox="1">
            <a:spLocks/>
          </p:cNvSpPr>
          <p:nvPr/>
        </p:nvSpPr>
        <p:spPr>
          <a:xfrm>
            <a:off x="4953617" y="2741486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text-light</a:t>
            </a:r>
            <a:r>
              <a:rPr lang="zh-CN" altLang="en-US" dirty="0"/>
              <a:t>：浅灰色</a:t>
            </a:r>
            <a:endParaRPr lang="en-US" altLang="zh-CN" dirty="0"/>
          </a:p>
          <a:p>
            <a:r>
              <a:rPr lang="en-US" altLang="zh-CN" dirty="0"/>
              <a:t>text-dark</a:t>
            </a:r>
            <a:r>
              <a:rPr lang="zh-CN" altLang="en-US" dirty="0"/>
              <a:t>：深灰色</a:t>
            </a:r>
            <a:endParaRPr lang="en-US" altLang="zh-CN" dirty="0"/>
          </a:p>
          <a:p>
            <a:r>
              <a:rPr lang="en-US" altLang="zh-CN" dirty="0"/>
              <a:t>text-muted</a:t>
            </a:r>
            <a:r>
              <a:rPr lang="zh-CN" altLang="en-US" dirty="0"/>
              <a:t>：灰色</a:t>
            </a:r>
            <a:endParaRPr lang="en-US" altLang="zh-CN" dirty="0"/>
          </a:p>
          <a:p>
            <a:r>
              <a:rPr lang="en-US" altLang="zh-CN" dirty="0"/>
              <a:t>text-white</a:t>
            </a:r>
            <a:r>
              <a:rPr lang="zh-CN" altLang="en-US" dirty="0"/>
              <a:t>：白色</a:t>
            </a:r>
            <a:endParaRPr lang="en-US" altLang="zh-CN" dirty="0"/>
          </a:p>
          <a:p>
            <a:r>
              <a:rPr lang="en-US" altLang="zh-CN" dirty="0"/>
              <a:t>text-white-50</a:t>
            </a:r>
            <a:r>
              <a:rPr lang="zh-CN" altLang="en-US" dirty="0"/>
              <a:t>：透明度为</a:t>
            </a:r>
            <a:r>
              <a:rPr lang="en-US" altLang="zh-CN" dirty="0"/>
              <a:t>0.5</a:t>
            </a:r>
            <a:r>
              <a:rPr lang="zh-CN" altLang="en-US" dirty="0"/>
              <a:t>的白色</a:t>
            </a:r>
            <a:endParaRPr lang="en-US" altLang="zh-CN" dirty="0"/>
          </a:p>
          <a:p>
            <a:r>
              <a:rPr lang="en-US" altLang="zh-CN" dirty="0"/>
              <a:t>text-black-50</a:t>
            </a:r>
            <a:r>
              <a:rPr lang="zh-CN" altLang="en-US" dirty="0"/>
              <a:t>：透明度为</a:t>
            </a:r>
            <a:r>
              <a:rPr lang="en-US" altLang="zh-CN" dirty="0"/>
              <a:t>0.5</a:t>
            </a:r>
            <a:r>
              <a:rPr lang="zh-CN" altLang="en-US" dirty="0"/>
              <a:t>的黑色</a:t>
            </a:r>
          </a:p>
        </p:txBody>
      </p:sp>
    </p:spTree>
    <p:extLst>
      <p:ext uri="{BB962C8B-B14F-4D97-AF65-F5344CB8AC3E}">
        <p14:creationId xmlns:p14="http://schemas.microsoft.com/office/powerpoint/2010/main" val="7560102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FFF7CF-0B52-44D5-9425-E919CE4E8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58D2F43-68F7-40E4-B803-897970E1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34E3AB3-5021-4EEE-AC4C-DAB062667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490185"/>
            <a:ext cx="47339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7799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A028AC1-3899-4BB5-8A22-144D8349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FF94C67-F17C-4153-A295-3E3FDC930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76" y="2047875"/>
            <a:ext cx="10725150" cy="48101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0306728-E60C-4F75-9C6E-A2C275F0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181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9526A3-32D3-4362-812C-58B96BA0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0FE6187-93D9-4E73-9AD4-52111BD32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链接颜色：鼠标悬停或超链接获得焦点时文本颜色变暗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3F02B02-CEAF-4DBE-83DC-2D9E014A9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C5F8980-84E2-440B-BFAE-85BC37E1DE9B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49377" y="4076700"/>
            <a:ext cx="5543550" cy="2219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610595D2-32BA-42E8-8D51-BFA54C37178F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6600120" y="2819400"/>
            <a:ext cx="41338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913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1BBFBD9-9908-4AD2-BC29-56CD53BB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0AB1D0C2-5889-40AF-B237-E911E15A72F1}"/>
              </a:ext>
            </a:extLst>
          </p:cNvPr>
          <p:cNvSpPr txBox="1">
            <a:spLocks/>
          </p:cNvSpPr>
          <p:nvPr/>
        </p:nvSpPr>
        <p:spPr>
          <a:xfrm>
            <a:off x="680321" y="287362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背景颜色：</a:t>
            </a:r>
            <a:endParaRPr lang="en-US" altLang="zh-CN" dirty="0"/>
          </a:p>
          <a:p>
            <a:r>
              <a:rPr lang="en-US" altLang="zh-CN" dirty="0" err="1"/>
              <a:t>bg</a:t>
            </a:r>
            <a:r>
              <a:rPr lang="en-US" altLang="zh-CN" dirty="0"/>
              <a:t>-primary</a:t>
            </a:r>
            <a:r>
              <a:rPr lang="zh-CN" altLang="en-US" dirty="0"/>
              <a:t>：蓝色</a:t>
            </a:r>
            <a:endParaRPr lang="en-US" altLang="zh-CN" dirty="0"/>
          </a:p>
          <a:p>
            <a:r>
              <a:rPr lang="en-US" altLang="zh-CN" dirty="0" err="1"/>
              <a:t>bg</a:t>
            </a:r>
            <a:r>
              <a:rPr lang="en-US" altLang="zh-CN" dirty="0"/>
              <a:t>-secondary</a:t>
            </a:r>
            <a:r>
              <a:rPr lang="zh-CN" altLang="en-US" dirty="0"/>
              <a:t>：灰色</a:t>
            </a:r>
            <a:endParaRPr lang="en-US" altLang="zh-CN" dirty="0"/>
          </a:p>
          <a:p>
            <a:r>
              <a:rPr lang="en-US" altLang="zh-CN" dirty="0" err="1"/>
              <a:t>bg</a:t>
            </a:r>
            <a:r>
              <a:rPr lang="en-US" altLang="zh-CN" dirty="0"/>
              <a:t>-success</a:t>
            </a:r>
            <a:r>
              <a:rPr lang="zh-CN" altLang="en-US" dirty="0"/>
              <a:t>：浅绿色</a:t>
            </a:r>
            <a:endParaRPr lang="en-US" altLang="zh-CN" dirty="0"/>
          </a:p>
          <a:p>
            <a:r>
              <a:rPr lang="en-US" altLang="zh-CN" dirty="0" err="1"/>
              <a:t>bg</a:t>
            </a:r>
            <a:r>
              <a:rPr lang="en-US" altLang="zh-CN" dirty="0"/>
              <a:t>-danger</a:t>
            </a:r>
            <a:r>
              <a:rPr lang="zh-CN" altLang="en-US" dirty="0"/>
              <a:t>：浅红色</a:t>
            </a:r>
            <a:endParaRPr lang="en-US" altLang="zh-CN" dirty="0"/>
          </a:p>
          <a:p>
            <a:r>
              <a:rPr lang="en-US" altLang="zh-CN" dirty="0" err="1"/>
              <a:t>bg</a:t>
            </a:r>
            <a:r>
              <a:rPr lang="en-US" altLang="zh-CN" dirty="0"/>
              <a:t>-warning</a:t>
            </a:r>
            <a:r>
              <a:rPr lang="zh-CN" altLang="en-US" dirty="0"/>
              <a:t>：浅黄色</a:t>
            </a:r>
            <a:endParaRPr lang="en-US" altLang="zh-CN" dirty="0"/>
          </a:p>
          <a:p>
            <a:r>
              <a:rPr lang="en-US" altLang="zh-CN" dirty="0" err="1"/>
              <a:t>bg</a:t>
            </a:r>
            <a:r>
              <a:rPr lang="en-US" altLang="zh-CN" dirty="0"/>
              <a:t>-info</a:t>
            </a:r>
            <a:r>
              <a:rPr lang="zh-CN" altLang="en-US" dirty="0"/>
              <a:t>：浅蓝色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C262FB93-AE4B-48BD-BC35-874CC3B1219B}"/>
              </a:ext>
            </a:extLst>
          </p:cNvPr>
          <p:cNvSpPr txBox="1">
            <a:spLocks/>
          </p:cNvSpPr>
          <p:nvPr/>
        </p:nvSpPr>
        <p:spPr>
          <a:xfrm>
            <a:off x="4953617" y="3278242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bg</a:t>
            </a:r>
            <a:r>
              <a:rPr lang="en-US" altLang="zh-CN" dirty="0"/>
              <a:t>-light</a:t>
            </a:r>
            <a:r>
              <a:rPr lang="zh-CN" altLang="en-US" dirty="0"/>
              <a:t>：浅灰色</a:t>
            </a:r>
            <a:endParaRPr lang="en-US" altLang="zh-CN" dirty="0"/>
          </a:p>
          <a:p>
            <a:r>
              <a:rPr lang="en-US" altLang="zh-CN" dirty="0" err="1"/>
              <a:t>bg</a:t>
            </a:r>
            <a:r>
              <a:rPr lang="en-US" altLang="zh-CN" dirty="0"/>
              <a:t>-dark</a:t>
            </a:r>
            <a:r>
              <a:rPr lang="zh-CN" altLang="en-US" dirty="0"/>
              <a:t>：深灰色</a:t>
            </a:r>
            <a:endParaRPr lang="en-US" altLang="zh-CN" dirty="0"/>
          </a:p>
          <a:p>
            <a:r>
              <a:rPr lang="en-US" altLang="zh-CN" dirty="0" err="1"/>
              <a:t>bg</a:t>
            </a:r>
            <a:r>
              <a:rPr lang="en-US" altLang="zh-CN" dirty="0"/>
              <a:t>-white</a:t>
            </a:r>
            <a:r>
              <a:rPr lang="zh-CN" altLang="en-US" dirty="0"/>
              <a:t>：白色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7C8E76A-BF45-4356-B4AC-0674228F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8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07A4E90-5B0B-45FE-9B61-B99F78E12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CB572DE-F042-4D14-B06A-6A69F3FA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624518"/>
            <a:ext cx="4962525" cy="2047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382E8CF-8868-4B57-8DD2-33F13D0F6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943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B9AF8F6-A282-4490-81F4-680C4B33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6EBEA40-8419-4EEA-B65E-F00B8A1B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8" y="2031111"/>
            <a:ext cx="10791825" cy="3600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5448B3E-20AF-402C-ABF9-3337A3B7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9356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4A1B77-41D4-4F52-8108-0BA70B72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B91D77-6ED7-4E7A-AA22-428EB231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85" y="2466994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文本对齐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723F95D7-746F-4217-ADD7-60962C8C6DA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边框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清除浮动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FF00"/>
                </a:solidFill>
              </a:rPr>
              <a:t>display</a:t>
            </a:r>
            <a:r>
              <a:rPr lang="zh-CN" altLang="en-US" b="1" dirty="0">
                <a:solidFill>
                  <a:srgbClr val="FFFF00"/>
                </a:solidFill>
              </a:rPr>
              <a:t>属性</a:t>
            </a:r>
            <a:endParaRPr lang="en-US" altLang="zh-CN" b="1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B0FE8DC-4DAE-40C7-851F-F0C02E5B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81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0BAA98-AB7D-40EC-B181-2D9A8BA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53A009B-E5C5-4E04-879B-9AE0A450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04165"/>
            <a:ext cx="9613861" cy="48538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快速切换元素的显示或隐藏状态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基本使用：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}-none:</a:t>
            </a:r>
            <a:r>
              <a:rPr lang="zh-CN" altLang="en-US" dirty="0"/>
              <a:t>隐藏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}-inline:</a:t>
            </a:r>
            <a:r>
              <a:rPr lang="zh-CN" altLang="en-US" dirty="0"/>
              <a:t>内联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}-inline-block:</a:t>
            </a:r>
            <a:r>
              <a:rPr lang="zh-CN" altLang="en-US" dirty="0"/>
              <a:t>行内块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}-block:</a:t>
            </a:r>
            <a:r>
              <a:rPr lang="zh-CN" altLang="en-US" dirty="0"/>
              <a:t>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}-table:</a:t>
            </a:r>
            <a:r>
              <a:rPr lang="zh-CN" altLang="en-US" dirty="0"/>
              <a:t>块级表格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6679F0A-03FE-4EB2-8080-EF124BDC2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BC55628D-3E13-468C-A2A0-E14AF6354E0A}"/>
              </a:ext>
            </a:extLst>
          </p:cNvPr>
          <p:cNvSpPr txBox="1">
            <a:spLocks/>
          </p:cNvSpPr>
          <p:nvPr/>
        </p:nvSpPr>
        <p:spPr>
          <a:xfrm>
            <a:off x="4806930" y="2049735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}-table-cell:</a:t>
            </a:r>
            <a:r>
              <a:rPr lang="zh-CN" altLang="en-US" dirty="0"/>
              <a:t>表格单元格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}-table-row:</a:t>
            </a:r>
            <a:r>
              <a:rPr lang="zh-CN" altLang="en-US" dirty="0"/>
              <a:t>表格行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}-flex:</a:t>
            </a:r>
            <a:r>
              <a:rPr lang="zh-CN" altLang="en-US" dirty="0"/>
              <a:t>弹性伸缩盒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}-inline-flex:</a:t>
            </a:r>
            <a:r>
              <a:rPr lang="zh-CN" altLang="en-US" dirty="0"/>
              <a:t>内联块级弹性伸缩盒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31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缩略语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57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7E5F51-2E7B-4ECC-A448-D8BF6866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属性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B76541E-4671-4805-85BB-AB4EE3655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718CE90-C763-42A4-B92A-EF97DC5D9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094357"/>
            <a:ext cx="5486400" cy="14954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C76ACE2-92F4-4549-B5F5-FE32F1D19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3733800"/>
            <a:ext cx="107823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16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AB734FB-39BB-492D-A9F0-FF17E30C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966AFDA-1627-4052-91EC-4838B910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实现响应式：响应式显示和隐藏，按屏幕尺寸显示和隐藏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见</a:t>
            </a:r>
            <a:r>
              <a:rPr lang="en-US" altLang="zh-CN" dirty="0"/>
              <a:t>p95</a:t>
            </a:r>
            <a:r>
              <a:rPr lang="zh-CN" altLang="en-US" dirty="0"/>
              <a:t>页表</a:t>
            </a:r>
            <a:r>
              <a:rPr lang="en-US" altLang="zh-CN" dirty="0"/>
              <a:t>3-1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C5BAD74-E515-42E4-8857-B7AA3D3D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725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47859E-A6E8-4B10-8E53-1AB9E406A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r>
              <a:rPr lang="zh-CN" altLang="en-US" dirty="0"/>
              <a:t>属性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6C728AE-BC62-4440-A07F-78FCB55A0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1" y="2535174"/>
            <a:ext cx="5848350" cy="933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116C162-77CF-43D2-B0C9-FC877EC93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311" y="4252531"/>
            <a:ext cx="4086225" cy="9620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E910273-AC36-4381-8C46-761190C96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074" y="4004880"/>
            <a:ext cx="3810000" cy="1457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E6DE47D-2048-43D0-93D3-AF7B212A0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4681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4A1B77-41D4-4F52-8108-0BA70B72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B91D77-6ED7-4E7A-AA22-428EB231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85" y="2466994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浮动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定位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文本对齐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723F95D7-746F-4217-ADD7-60962C8C6DA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边框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清除浮动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B0FE8DC-4DAE-40C7-851F-F0C02E5B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033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09D6C31-E8AC-4186-A7F5-933E1E059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9197D1C-7C64-4A29-8FAE-89722B7D1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可以在任何设备断点上切换浮动，实现响应式浮动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.float-{</a:t>
            </a:r>
            <a:r>
              <a:rPr lang="en-US" altLang="zh-CN" dirty="0" err="1"/>
              <a:t>sm|md|lg|xl</a:t>
            </a:r>
            <a:r>
              <a:rPr lang="en-US" altLang="zh-CN" dirty="0"/>
              <a:t>}-left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.float- {</a:t>
            </a:r>
            <a:r>
              <a:rPr lang="en-US" altLang="zh-CN" dirty="0" err="1"/>
              <a:t>sm|md|lg|xl</a:t>
            </a:r>
            <a:r>
              <a:rPr lang="en-US" altLang="zh-CN" dirty="0"/>
              <a:t>}- right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.float- {</a:t>
            </a:r>
            <a:r>
              <a:rPr lang="en-US" altLang="zh-CN" dirty="0" err="1"/>
              <a:t>sm|md|lg|xl</a:t>
            </a:r>
            <a:r>
              <a:rPr lang="en-US" altLang="zh-CN" dirty="0"/>
              <a:t>}- none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AD996E6-4A31-43C5-95FE-C36591D7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27C8261-F219-41EC-A998-200EFE496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08373"/>
            <a:ext cx="4610100" cy="942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8403598-57EC-477C-9832-0A1C5F8F1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" y="5174189"/>
            <a:ext cx="108775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89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5067234-541E-4CB1-8FD1-D9C56C89D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58829DA-8BC2-4B6E-94F1-E7DFDD423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响应式浮动：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DEA8B7A-3E90-4CA3-A1AC-71F1CFA50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76" y="3407664"/>
            <a:ext cx="4953000" cy="923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3063240-E954-41FA-967F-FF80E0A0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04" y="4834296"/>
            <a:ext cx="10925175" cy="8001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97D3FC4-D12F-4CA0-AB13-AA5E376E2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385" y="3236786"/>
            <a:ext cx="3829050" cy="1466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473D1D16-895B-467E-B2A3-BAE46515C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713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4A1B77-41D4-4F52-8108-0BA70B72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B91D77-6ED7-4E7A-AA22-428EB231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85" y="2466994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定位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文本对齐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723F95D7-746F-4217-ADD7-60962C8C6DA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边框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清除浮动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B0FE8DC-4DAE-40C7-851F-F0C02E5B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6843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4A1B77-41D4-4F52-8108-0BA70B72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B91D77-6ED7-4E7A-AA22-428EB231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85" y="2466994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定位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文本对齐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723F95D7-746F-4217-ADD7-60962C8C6DA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边框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清除浮动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B0FE8DC-4DAE-40C7-851F-F0C02E5B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9083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1FDB4C2-7C22-4E21-B401-DB77AF370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7883987-D48A-4BBE-ADAC-8A4971F41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36064"/>
            <a:ext cx="9613861" cy="473049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.position-static:</a:t>
            </a:r>
            <a:r>
              <a:rPr lang="zh-CN" altLang="en-US" dirty="0"/>
              <a:t>无定位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.position-relative:</a:t>
            </a:r>
            <a:r>
              <a:rPr lang="zh-CN" altLang="en-US" dirty="0"/>
              <a:t>相对定位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.position-absolute:</a:t>
            </a:r>
            <a:r>
              <a:rPr lang="zh-CN" altLang="en-US" dirty="0"/>
              <a:t>绝对定位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.position-fixed:</a:t>
            </a:r>
            <a:r>
              <a:rPr lang="zh-CN" altLang="en-US" dirty="0"/>
              <a:t>固定定位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.position-sticky:</a:t>
            </a:r>
            <a:r>
              <a:rPr lang="zh-CN" altLang="en-US" dirty="0"/>
              <a:t>粘性定位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83C2D6E-A561-4C03-91DD-3390EDA1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848D47D9-E97E-4932-9AB6-4A7442E1CCAC}"/>
              </a:ext>
            </a:extLst>
          </p:cNvPr>
          <p:cNvSpPr txBox="1">
            <a:spLocks/>
          </p:cNvSpPr>
          <p:nvPr/>
        </p:nvSpPr>
        <p:spPr>
          <a:xfrm>
            <a:off x="4948940" y="1973433"/>
            <a:ext cx="9613861" cy="47304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zh-CN" dirty="0"/>
              <a:t>.sticky-top:</a:t>
            </a:r>
            <a:r>
              <a:rPr lang="zh-CN" altLang="en-US" dirty="0"/>
              <a:t>粘性定位</a:t>
            </a:r>
            <a:r>
              <a:rPr lang="en-US" altLang="zh-CN" dirty="0"/>
              <a:t>top</a:t>
            </a:r>
            <a:r>
              <a:rPr lang="zh-CN" altLang="en-US" dirty="0"/>
              <a:t>阈值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.fixed-top:</a:t>
            </a:r>
            <a:r>
              <a:rPr lang="zh-CN" altLang="en-US" dirty="0"/>
              <a:t>固定在顶部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.fixed-bottom:</a:t>
            </a:r>
            <a:r>
              <a:rPr lang="zh-CN" altLang="en-US" dirty="0"/>
              <a:t>固定在底部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en-US" altLang="zh-CN" dirty="0"/>
              <a:t>.position-sticky:</a:t>
            </a:r>
            <a:r>
              <a:rPr lang="zh-CN" altLang="en-US" dirty="0"/>
              <a:t>基于用户滚动位置定位，当目标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dirty="0"/>
              <a:t>   区域在屏幕中可见时就像相对定位；滚动超出目标</a:t>
            </a:r>
            <a:endParaRPr lang="en-US" altLang="zh-CN" dirty="0"/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dirty="0"/>
              <a:t>   区域时，就像固定定位，固定在目标位置</a:t>
            </a:r>
          </a:p>
        </p:txBody>
      </p:sp>
    </p:spTree>
    <p:extLst>
      <p:ext uri="{BB962C8B-B14F-4D97-AF65-F5344CB8AC3E}">
        <p14:creationId xmlns:p14="http://schemas.microsoft.com/office/powerpoint/2010/main" val="130980255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DC7CA2C-E35A-4210-ABD2-1C9475162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D6F00ED-9FF6-4A02-8B11-724F003C8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4832"/>
            <a:ext cx="9613861" cy="4657344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altLang="zh-CN" dirty="0"/>
              <a:t>@supports</a:t>
            </a:r>
            <a:r>
              <a:rPr lang="zh-CN" altLang="en-US" dirty="0"/>
              <a:t>规则下的阈值类</a:t>
            </a:r>
            <a:r>
              <a:rPr lang="en-US" altLang="zh-CN" dirty="0"/>
              <a:t>sticky-top: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@supports((position:-webkit-sticky) or (</a:t>
            </a:r>
            <a:r>
              <a:rPr lang="en-US" altLang="zh-CN" dirty="0" err="1"/>
              <a:t>position:sticky</a:t>
            </a:r>
            <a:r>
              <a:rPr lang="en-US" altLang="zh-CN" dirty="0"/>
              <a:t>)){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    .sticky-top {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        position:-</a:t>
            </a:r>
            <a:r>
              <a:rPr lang="en-US" altLang="zh-CN" dirty="0" err="1"/>
              <a:t>webkit</a:t>
            </a:r>
            <a:r>
              <a:rPr lang="en-US" altLang="zh-CN" dirty="0"/>
              <a:t>-sticky;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        </a:t>
            </a:r>
            <a:r>
              <a:rPr lang="en-US" altLang="zh-CN" dirty="0" err="1"/>
              <a:t>position:sticky</a:t>
            </a:r>
            <a:r>
              <a:rPr lang="en-US" altLang="zh-CN" dirty="0"/>
              <a:t>;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        top:0;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        z-index:1020;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    }</a:t>
            </a:r>
          </a:p>
          <a:p>
            <a:pPr>
              <a:lnSpc>
                <a:spcPct val="160000"/>
              </a:lnSpc>
            </a:pPr>
            <a:r>
              <a:rPr lang="en-US" altLang="zh-CN" dirty="0"/>
              <a:t>}</a:t>
            </a:r>
          </a:p>
          <a:p>
            <a:pPr>
              <a:lnSpc>
                <a:spcPct val="160000"/>
              </a:lnSpc>
            </a:pPr>
            <a:r>
              <a:rPr lang="zh-CN" altLang="en-US" dirty="0"/>
              <a:t>当</a:t>
            </a:r>
            <a:r>
              <a:rPr lang="en-US" altLang="zh-CN" dirty="0"/>
              <a:t>top</a:t>
            </a:r>
            <a:r>
              <a:rPr lang="zh-CN" altLang="en-US" dirty="0"/>
              <a:t>大于</a:t>
            </a:r>
            <a:r>
              <a:rPr lang="en-US" altLang="zh-CN" dirty="0"/>
              <a:t>0</a:t>
            </a:r>
            <a:r>
              <a:rPr lang="zh-CN" altLang="en-US" dirty="0"/>
              <a:t>为相对定位，为</a:t>
            </a:r>
            <a:r>
              <a:rPr lang="en-US" altLang="zh-CN" dirty="0"/>
              <a:t>0</a:t>
            </a:r>
            <a:r>
              <a:rPr lang="zh-CN" altLang="en-US" dirty="0"/>
              <a:t>则为固定定位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CBE8A52-B6C9-4A74-8FD6-DF72CA7B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91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49C2920-F441-4EB7-929E-BCD7506D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强调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9DFBD68-EDD9-47B3-B329-B96331DEF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98039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其实是</a:t>
            </a:r>
            <a:r>
              <a:rPr lang="en-US" altLang="zh-CN" dirty="0"/>
              <a:t>HTML5</a:t>
            </a:r>
            <a:r>
              <a:rPr lang="zh-CN" altLang="en-US" dirty="0"/>
              <a:t>中</a:t>
            </a:r>
            <a:r>
              <a:rPr lang="zh-CN" altLang="en-US" dirty="0" smtClean="0"/>
              <a:t>的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FB89985-F3A1-4AFB-9836-27ED0E650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F63CACE-B8D5-44D2-9085-8B2F49FF8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73" y="3060573"/>
            <a:ext cx="6562725" cy="36385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BF2B435-363D-40F5-BED5-ED7A03E0C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026" y="2291822"/>
            <a:ext cx="48387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189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7C4F24E-6B29-4CD6-99C8-74E4BB96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0C3BF52-7CDD-4E68-94F7-6750D69D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9" y="2150364"/>
            <a:ext cx="6638925" cy="4191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89BEF83-C142-4E0F-BFEF-043AA11AA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6893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4F576E7-3F0A-42DD-A1B1-2523534AA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4330D12-AC57-457C-BBA8-AC65FAD7F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6" y="2133600"/>
            <a:ext cx="10801350" cy="4162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C4BB29B-EAE2-4D6F-897C-E8140E5A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6376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99E882-8A93-4238-9B82-31FEB324A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8B872C7-66B4-4E68-8F69-3BF113E6D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缩小窗口，向下拖动滚动条：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E9D5C63-A97D-40DD-9BAB-939761EE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992964"/>
            <a:ext cx="4752975" cy="2943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DA45573-3F76-44B6-999B-7DABDADB4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271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4A1B77-41D4-4F52-8108-0BA70B72E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DB91D77-6ED7-4E7A-AA22-428EB2319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85" y="2466994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文本对齐</a:t>
            </a:r>
            <a:endParaRPr lang="en-US" altLang="zh-CN" b="1" dirty="0">
              <a:solidFill>
                <a:srgbClr val="FFFF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723F95D7-746F-4217-ADD7-60962C8C6DA1}"/>
              </a:ext>
            </a:extLst>
          </p:cNvPr>
          <p:cNvSpPr txBox="1">
            <a:spLocks/>
          </p:cNvSpPr>
          <p:nvPr/>
        </p:nvSpPr>
        <p:spPr>
          <a:xfrm>
            <a:off x="832721" y="24892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边框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清除浮动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颜色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display</a:t>
            </a:r>
            <a:r>
              <a:rPr lang="zh-CN" altLang="en-US" dirty="0"/>
              <a:t>属性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B0FE8DC-4DAE-40C7-851F-F0C02E5B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8028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5E04CE1-B2B2-489C-BC2A-A7D123691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文本对齐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F918AB5-8661-429A-A3D6-8B9CC620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.text-{</a:t>
            </a:r>
            <a:r>
              <a:rPr lang="en-US" altLang="zh-CN" dirty="0" err="1"/>
              <a:t>sm|md|lg|xl</a:t>
            </a:r>
            <a:r>
              <a:rPr lang="en-US" altLang="zh-CN" dirty="0"/>
              <a:t>}-left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.text-{</a:t>
            </a:r>
            <a:r>
              <a:rPr lang="en-US" altLang="zh-CN" dirty="0" err="1"/>
              <a:t>sm|md|lg|xl</a:t>
            </a:r>
            <a:r>
              <a:rPr lang="en-US" altLang="zh-CN" dirty="0"/>
              <a:t>}-right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.text-{</a:t>
            </a:r>
            <a:r>
              <a:rPr lang="en-US" altLang="zh-CN" dirty="0" err="1"/>
              <a:t>sm|md|lg|xl</a:t>
            </a:r>
            <a:r>
              <a:rPr lang="en-US" altLang="zh-CN" dirty="0"/>
              <a:t>}-center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.text-{</a:t>
            </a:r>
            <a:r>
              <a:rPr lang="en-US" altLang="zh-CN" dirty="0" err="1"/>
              <a:t>sm|md|lg|xl</a:t>
            </a:r>
            <a:r>
              <a:rPr lang="en-US" altLang="zh-CN" dirty="0"/>
              <a:t>}-justify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037409D-77B3-422C-B254-475F982DA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471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61BB00B-C928-406C-B583-B5A7DED03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文本对齐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5359799-D895-4F6C-B128-4A7EE196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13" y="2390203"/>
            <a:ext cx="6629400" cy="32480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9834C6A-0978-4043-9B74-092AE847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323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11511B2-016B-479B-BBCF-9D8FD18D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文本对齐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F7A0157-99E0-4109-9389-46CB1BA75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lg: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C4CCF6E-C406-4530-A340-FADDAA802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6" y="2987802"/>
            <a:ext cx="10687050" cy="285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23AF3D4-E68E-4136-9C63-6BA3AC54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301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A3C3C2-4D18-4C92-BED0-B85E5570F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文本对齐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D74CD71-A7CD-488E-A941-0250675AE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018AEE1C-5D14-4488-8EFC-BF2396BAE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en-US" altLang="zh-CN" dirty="0"/>
              <a:t>md: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18C5D2A0-15F3-45D6-8E10-035EF54FB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373" y="3040589"/>
            <a:ext cx="66865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804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4EF18E8-98C4-4589-BAC3-ED2AA44E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文本对齐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6ACC1F4-51D6-404E-BB53-BC33D84FF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69B97E4-5D26-4EDD-BE89-837F546DE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857EE99-FE88-447F-8537-E4CB1773820F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3161129" y="2838450"/>
            <a:ext cx="49911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299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排版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代码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Flex</a:t>
            </a:r>
            <a:r>
              <a:rPr lang="zh-CN" altLang="en-US" dirty="0"/>
              <a:t>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案例：制作个人简历网页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9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缩略语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25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A24E806-DF18-4C26-A1ED-488F6580E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E477F8D-94B5-4996-97DD-521F6C8FE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简历页面是两栏布局：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左栏占</a:t>
            </a:r>
            <a:r>
              <a:rPr lang="en-US" altLang="zh-CN" dirty="0"/>
              <a:t>4</a:t>
            </a:r>
            <a:r>
              <a:rPr lang="zh-CN" altLang="en-US" dirty="0"/>
              <a:t>列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右栏占</a:t>
            </a:r>
            <a:r>
              <a:rPr lang="en-US" altLang="zh-CN" dirty="0"/>
              <a:t>8</a:t>
            </a:r>
            <a:r>
              <a:rPr lang="zh-CN" altLang="en-US" dirty="0"/>
              <a:t>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55B25E8-9791-4E4E-8EA3-54970440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9789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069DAA9-A557-4783-BCB9-AB87EE1E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F1254D6-A8B8-4056-9B27-7A12C4032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第一步：引入相关资源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3C12247-CF96-45A4-AAA2-EC227FB14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3212386-51E9-4F2B-A836-C104D3EF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963" y="3016186"/>
            <a:ext cx="69056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5618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68470C8-69AB-45C2-8F46-3761AC796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0C2EA068-82B3-4D30-A524-324DF5B0F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第二步：将页面布局为两栏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59A1210-DEE6-453D-800D-4092A225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82" y="3240349"/>
            <a:ext cx="5067300" cy="2181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5011DEB-4E16-4AD6-92F8-592E4773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" y="5672928"/>
            <a:ext cx="10963275" cy="1028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BCFF8D2-1960-4F22-9EFA-A5885D90A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0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BD4E1C9-3E79-4451-AFC0-E17688D4A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C29A96C-2AD9-4954-A49D-093F70E99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第三步：添加左栏内容：头像、基本信息、个人技能：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C50AB06-CAEC-47EF-BCDC-92A2ACE87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14" y="2752535"/>
            <a:ext cx="6902426" cy="40140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F921004-CC7D-4052-9F34-21A6A036D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162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F34BD3F-0CC8-4CBC-8CE4-90063F030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1A18F61-21F9-4DFE-B259-96F61565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1971675"/>
            <a:ext cx="8239125" cy="4886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8D38646-AADB-4C0F-9CE6-20668423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5796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24FA021-9F5C-4497-BCA6-90FE66F16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FAC150B-5AF5-4549-AFEF-D33F40572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&lt;i class=“fa fa-user-o”&gt;</a:t>
            </a:r>
            <a:r>
              <a:rPr lang="zh-CN" altLang="en-US" dirty="0"/>
              <a:t>在页面显示用户字体图标，是</a:t>
            </a:r>
            <a:r>
              <a:rPr lang="en-US" altLang="zh-CN" dirty="0"/>
              <a:t>Font Awesome</a:t>
            </a:r>
            <a:r>
              <a:rPr lang="zh-CN" altLang="en-US" dirty="0"/>
              <a:t>字体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该字体提供丰富的可缩放矢量图标可被定制大小、颜色、阴影以及任何可以用</a:t>
            </a:r>
            <a:r>
              <a:rPr lang="en-US" altLang="zh-CN" dirty="0"/>
              <a:t>CSS</a:t>
            </a:r>
            <a:r>
              <a:rPr lang="zh-CN" altLang="en-US" dirty="0"/>
              <a:t>的样式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996497D-3BB2-4486-BDDD-1A6C9FFF3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188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66AD2DB-1FD3-43A2-9198-EADD6BA8E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77C27D1-9BC2-4B75-82AB-3F4949970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8350"/>
            <a:ext cx="11039475" cy="3695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B75EB29-30DF-4C38-A0A0-2CDC894D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5233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92568A7-4F6E-44A5-A916-DC922905A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D84424-1CEA-4642-AC26-EC6B42423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第四步：添加右栏内容</a:t>
            </a:r>
            <a:r>
              <a:rPr lang="en-US" altLang="zh-CN" dirty="0"/>
              <a:t>—</a:t>
            </a:r>
            <a:r>
              <a:rPr lang="zh-CN" altLang="en-US" dirty="0"/>
              <a:t>个人介绍、求职意向、教育背景、工作经验、自我评价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CEA2550-A105-4354-8A14-F60893BE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09" y="3018663"/>
            <a:ext cx="5665851" cy="3746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599B6F9-2B8A-421A-B637-72402BFB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71A16A2-4169-42E0-8398-1A9389394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3111" y="3412631"/>
            <a:ext cx="4004904" cy="47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547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A926F40-E372-4241-8254-486467D24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3CB0B28-354E-4823-BE40-549F884E6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541" y="2027872"/>
            <a:ext cx="7840028" cy="4723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D4DF4D26-5D35-4115-A6B0-5DDC12292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4304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6DCFA3F-DE78-4CCD-9F40-E3F0015A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5D88E763-8046-43C7-B5A5-ED1A51B4D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第四步：添加样式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3ECC5CD-7FC9-41E0-8E23-A4F5E86BC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2095728-3951-4B5C-8BCD-E2ACA5ED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86" y="2336873"/>
            <a:ext cx="35433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2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F0243CB-D571-4E0D-ADFB-D3F5223E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缩略语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C23227C-366A-4E5C-95EE-6B9DC4CE4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使用缩写形式表示，鼠标悬停在缩写词上时显示全部内容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40BEF33-928E-4C4D-B849-A439014F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A3F99FA-8BF4-4B9D-9BEA-77CEF8FB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275" y="3007964"/>
            <a:ext cx="7972425" cy="27146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66C2CD5-38B0-41C3-8BBA-1FCB18FF8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3" y="5834062"/>
            <a:ext cx="107727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5440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79D4A3-06B2-4002-B91E-0EEE3AF4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案例：制作个人简历网页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87188CA-AF7B-4416-92D9-AA906794B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3739150-576F-4807-94CD-A9A791FC2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953" y="2042229"/>
            <a:ext cx="7522384" cy="47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7939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984599-EBFE-4678-8449-FC18ABCD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3E3F9A7-13D9-4FCD-9DD1-768D2D599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完成课件所有练习和综合案例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完成课后作业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85EF114-634B-48F6-8D88-3DC6E913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9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initialism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突出显示缩略语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使字体大小缩小</a:t>
            </a:r>
            <a:r>
              <a:rPr lang="en-US" altLang="zh-CN" dirty="0"/>
              <a:t>10%</a:t>
            </a:r>
            <a:r>
              <a:rPr lang="zh-CN" altLang="en-US" dirty="0"/>
              <a:t>，并设置字母全部大写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94C26A3-2BDD-496B-9521-A3DA9EAF9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24" y="3874593"/>
            <a:ext cx="7372350" cy="523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F5E9A5F-4C3E-4573-96F1-AF4E3AA4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6" y="4705366"/>
            <a:ext cx="107632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8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17269A0-9E3C-4BA4-BDD8-C0E811F9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FE307C4-6EEE-4260-A437-6473ED3D7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核心是</a:t>
            </a:r>
            <a:r>
              <a:rPr lang="en-US" altLang="zh-CN" dirty="0"/>
              <a:t>CSS</a:t>
            </a:r>
            <a:r>
              <a:rPr lang="zh-CN" altLang="en-US" dirty="0" smtClean="0"/>
              <a:t>框架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无需用户编写大量</a:t>
            </a:r>
            <a:r>
              <a:rPr lang="en-US" altLang="zh-CN" dirty="0"/>
              <a:t>CSS</a:t>
            </a:r>
            <a:r>
              <a:rPr lang="zh-CN" altLang="en-US" dirty="0"/>
              <a:t>样式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使用通用样式快速</a:t>
            </a:r>
            <a:r>
              <a:rPr lang="zh-CN" altLang="en-US" dirty="0" smtClean="0"/>
              <a:t>开发</a:t>
            </a:r>
            <a:endParaRPr lang="en-US" altLang="zh-CN" dirty="0" smtClean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AD4B5AD-5075-4DEB-AC94-5561B362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00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缩略语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endParaRPr lang="en-US" altLang="zh-CN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77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2C219DD-9641-4862-A594-B5B8866E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引用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6342AD5-73D9-4BF7-9FEF-3CF71ACF0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4832"/>
            <a:ext cx="9613861" cy="466953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引用其它来源的内容块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&lt;blockquote class=“blockquote”&gt;</a:t>
            </a:r>
            <a:r>
              <a:rPr lang="zh-CN" altLang="en-US" dirty="0"/>
              <a:t>表示引用</a:t>
            </a:r>
            <a:r>
              <a:rPr lang="zh-CN" altLang="en-US" dirty="0" smtClean="0"/>
              <a:t>块</a:t>
            </a:r>
            <a:r>
              <a:rPr lang="en-US" altLang="zh-CN" dirty="0" smtClean="0"/>
              <a:t>&lt;p&gt;&lt;/p&gt;&lt;span&gt;&lt;/span&gt;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&lt;cite title=“</a:t>
            </a:r>
            <a:r>
              <a:rPr lang="zh-CN" altLang="en-US" dirty="0"/>
              <a:t>标题</a:t>
            </a:r>
            <a:r>
              <a:rPr lang="en-US" altLang="zh-CN" dirty="0"/>
              <a:t>”&gt;</a:t>
            </a:r>
            <a:r>
              <a:rPr lang="zh-CN" altLang="en-US" dirty="0"/>
              <a:t>表示引用块内容的来源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&lt;footer class=“blockquote-footer”&gt;</a:t>
            </a:r>
            <a:r>
              <a:rPr lang="zh-CN" altLang="en-US" dirty="0"/>
              <a:t>包含引用</a:t>
            </a:r>
            <a:r>
              <a:rPr lang="zh-CN" altLang="en-US" dirty="0" smtClean="0"/>
              <a:t>来源</a:t>
            </a:r>
            <a:r>
              <a:rPr lang="en-US" altLang="zh-CN" dirty="0" smtClean="0"/>
              <a:t>cite</a:t>
            </a:r>
            <a:r>
              <a:rPr lang="zh-CN" altLang="en-US" dirty="0" smtClean="0"/>
              <a:t>和</a:t>
            </a:r>
            <a:r>
              <a:rPr lang="zh-CN" altLang="en-US" dirty="0"/>
              <a:t>作者的</a:t>
            </a:r>
            <a:r>
              <a:rPr lang="zh-CN" altLang="en-US" dirty="0" smtClean="0"/>
              <a:t>元素没有标记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.blockquote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margin-bottom:1rem;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font-size:1.25rem;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04DAC1E-F3C6-42AB-AC89-2B1B41E3B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16D84403-B77B-4CF3-B07A-1CEBB739EDDD}"/>
              </a:ext>
            </a:extLst>
          </p:cNvPr>
          <p:cNvSpPr txBox="1">
            <a:spLocks/>
          </p:cNvSpPr>
          <p:nvPr/>
        </p:nvSpPr>
        <p:spPr>
          <a:xfrm>
            <a:off x="3842976" y="4437886"/>
            <a:ext cx="9613861" cy="4669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900" dirty="0"/>
              <a:t>.blockquote-footer {</a:t>
            </a:r>
          </a:p>
          <a:p>
            <a:pPr lvl="1">
              <a:lnSpc>
                <a:spcPct val="150000"/>
              </a:lnSpc>
            </a:pPr>
            <a:r>
              <a:rPr lang="en-US" altLang="zh-CN" sz="1900" dirty="0" err="1"/>
              <a:t>display:block</a:t>
            </a:r>
            <a:r>
              <a:rPr lang="en-US" altLang="zh-CN" sz="1900" dirty="0"/>
              <a:t>;</a:t>
            </a:r>
          </a:p>
          <a:p>
            <a:pPr lvl="1">
              <a:lnSpc>
                <a:spcPct val="150000"/>
              </a:lnSpc>
            </a:pPr>
            <a:r>
              <a:rPr lang="en-US" altLang="zh-CN" sz="1900" dirty="0"/>
              <a:t>font-size:80%;</a:t>
            </a:r>
          </a:p>
          <a:p>
            <a:pPr lvl="1">
              <a:lnSpc>
                <a:spcPct val="150000"/>
              </a:lnSpc>
            </a:pPr>
            <a:r>
              <a:rPr lang="en-US" altLang="zh-CN" sz="1900" dirty="0"/>
              <a:t>color:#6c757d;</a:t>
            </a:r>
          </a:p>
          <a:p>
            <a:pPr>
              <a:lnSpc>
                <a:spcPct val="150000"/>
              </a:lnSpc>
            </a:pPr>
            <a:r>
              <a:rPr lang="en-US" altLang="zh-CN" sz="1900" dirty="0"/>
              <a:t>}</a:t>
            </a:r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997023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8197AB-CBF0-4243-9F96-0812104F7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引用示例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8AAEBED-0FD0-490B-8291-6E2F380F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2E2451A-D08D-4C02-8C72-81EB08DE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401" y="2127022"/>
            <a:ext cx="6441567" cy="294405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B9881F1-8871-4F18-A05C-AF910CDD1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" y="5172075"/>
            <a:ext cx="10837485" cy="154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89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排版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列表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代码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Flex</a:t>
            </a:r>
            <a:r>
              <a:rPr lang="zh-CN" altLang="en-US" dirty="0"/>
              <a:t>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案例：制作个人简历网页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13693997-F4CE-450B-B835-14C0EDE5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无序列表和有序列表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定义</a:t>
            </a:r>
            <a:r>
              <a:rPr lang="zh-CN" altLang="en-US" dirty="0" smtClean="0"/>
              <a:t>列表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3211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3DCC70B-1DBA-49CA-A226-B23F27A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无序列表和有序列表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E50A43D-A6C0-4A6D-B99C-370090A49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0E1DB72C-04E2-458D-8FC4-ED5A7FF1F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默认样式下呈现缩进显示并带有列表项符号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list-</a:t>
            </a:r>
            <a:r>
              <a:rPr lang="en-US" altLang="zh-CN" dirty="0" err="1"/>
              <a:t>unstyled</a:t>
            </a:r>
            <a:r>
              <a:rPr lang="zh-CN" altLang="en-US" dirty="0"/>
              <a:t>类可以移除默认的</a:t>
            </a:r>
            <a:r>
              <a:rPr lang="en-US" altLang="zh-CN" dirty="0"/>
              <a:t>list-style</a:t>
            </a:r>
            <a:r>
              <a:rPr lang="zh-CN" altLang="en-US" dirty="0"/>
              <a:t>样式，并设置左侧填充为</a:t>
            </a:r>
            <a:r>
              <a:rPr lang="en-US" altLang="zh-CN" dirty="0"/>
              <a:t>0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只针对直接子元素生效，如果列表中还有嵌套列表，必须对嵌套列表也是用</a:t>
            </a:r>
            <a:r>
              <a:rPr lang="en-US" altLang="zh-CN" dirty="0"/>
              <a:t>list-</a:t>
            </a:r>
            <a:r>
              <a:rPr lang="en-US" altLang="zh-CN" dirty="0" err="1"/>
              <a:t>unstyled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4127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13CA15-8BAD-4798-9B18-51E7202D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无序列表和有序列表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93817F8-96F0-4FB7-90AA-925E9AE1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F3689D7-1C9F-4C7F-B68D-493C0562D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" y="2064830"/>
            <a:ext cx="6232017" cy="46526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B3AFD895-F640-48A2-AB60-067BF5E49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75" y="2671160"/>
            <a:ext cx="53530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06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0F92C3F-D895-4B16-AC62-178F2EF0D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无序列表和有序列表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72FF0FE-34E9-4B3A-9EC3-1B2AB642D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列表项目水平分布的通常做法：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设置列表项的</a:t>
            </a:r>
            <a:r>
              <a:rPr lang="en-US" altLang="zh-CN" dirty="0"/>
              <a:t>display</a:t>
            </a:r>
            <a:r>
              <a:rPr lang="zh-CN" altLang="en-US" dirty="0"/>
              <a:t>值为</a:t>
            </a:r>
            <a:r>
              <a:rPr lang="en-US" altLang="zh-CN" dirty="0"/>
              <a:t>inline-block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Bootstrap4</a:t>
            </a:r>
            <a:r>
              <a:rPr lang="zh-CN" altLang="en-US" dirty="0"/>
              <a:t>定义了</a:t>
            </a:r>
            <a:r>
              <a:rPr lang="en-US" altLang="zh-CN" dirty="0"/>
              <a:t>list-inline</a:t>
            </a:r>
            <a:r>
              <a:rPr lang="zh-CN" altLang="en-US" dirty="0"/>
              <a:t>、</a:t>
            </a:r>
            <a:r>
              <a:rPr lang="en-US" altLang="zh-CN" dirty="0"/>
              <a:t>list-inline-item</a:t>
            </a:r>
            <a:r>
              <a:rPr lang="zh-CN" altLang="en-US" dirty="0"/>
              <a:t>作用在</a:t>
            </a:r>
            <a:r>
              <a:rPr lang="en-US" altLang="zh-CN" dirty="0"/>
              <a:t>ul</a:t>
            </a:r>
            <a:r>
              <a:rPr lang="zh-CN" altLang="en-US" dirty="0"/>
              <a:t>和</a:t>
            </a:r>
            <a:r>
              <a:rPr lang="en-US" altLang="zh-CN" dirty="0"/>
              <a:t>li</a:t>
            </a:r>
            <a:r>
              <a:rPr lang="zh-CN" altLang="en-US" dirty="0"/>
              <a:t>上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.list-inline{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padding-left:0;</a:t>
            </a:r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list-style:none</a:t>
            </a:r>
            <a:r>
              <a:rPr lang="en-US" altLang="zh-CN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A87F770-417D-422A-A948-E5AC2995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86F6B74-4750-417D-A116-9983264123DD}"/>
              </a:ext>
            </a:extLst>
          </p:cNvPr>
          <p:cNvSpPr txBox="1">
            <a:spLocks/>
          </p:cNvSpPr>
          <p:nvPr/>
        </p:nvSpPr>
        <p:spPr>
          <a:xfrm>
            <a:off x="3393041" y="3843900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900" dirty="0"/>
              <a:t>.list-inline-item{</a:t>
            </a:r>
          </a:p>
          <a:p>
            <a:pPr lvl="1">
              <a:lnSpc>
                <a:spcPct val="150000"/>
              </a:lnSpc>
            </a:pPr>
            <a:r>
              <a:rPr lang="en-US" altLang="zh-CN" sz="1900" dirty="0" err="1"/>
              <a:t>display:inline-block</a:t>
            </a:r>
            <a:r>
              <a:rPr lang="en-US" altLang="zh-CN" sz="1900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19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8351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69B35B0-80AB-4B7D-A99C-24A858ED3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无序列表和有序列表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969FDCF-0B8C-44C0-B3D0-AFA89552C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04F46BAF-9FB5-40AF-97E3-D369B2CC7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68449"/>
            <a:ext cx="6254496" cy="3483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AA44BA7-5AE3-4499-B4DD-96A0494D9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531" y="3429000"/>
            <a:ext cx="53911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28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13693997-F4CE-450B-B835-14C0EDE5E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无序列表和有序列表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定义列表</a:t>
            </a:r>
          </a:p>
        </p:txBody>
      </p:sp>
    </p:spTree>
    <p:extLst>
      <p:ext uri="{BB962C8B-B14F-4D97-AF65-F5344CB8AC3E}">
        <p14:creationId xmlns:p14="http://schemas.microsoft.com/office/powerpoint/2010/main" val="132645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排版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列表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代码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Flex</a:t>
            </a:r>
            <a:r>
              <a:rPr lang="zh-CN" altLang="en-US" dirty="0"/>
              <a:t>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案例：制作个人简历</a:t>
            </a:r>
            <a:r>
              <a:rPr lang="zh-CN" altLang="en-US" dirty="0" smtClean="0"/>
              <a:t>网页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79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包含词条和解释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&lt;dl&gt;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定义列表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&lt;dt&gt;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标识词条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&lt;dd&gt;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366CFB9E-16CC-4FBC-8680-DE60DF455B44}"/>
              </a:ext>
            </a:extLst>
          </p:cNvPr>
          <p:cNvSpPr txBox="1">
            <a:spLocks/>
          </p:cNvSpPr>
          <p:nvPr/>
        </p:nvSpPr>
        <p:spPr>
          <a:xfrm>
            <a:off x="7385069" y="230170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 {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font-weight:700;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8E1C0EB-A4AD-4F48-A9D0-DDB4302AF63E}"/>
              </a:ext>
            </a:extLst>
          </p:cNvPr>
          <p:cNvSpPr txBox="1">
            <a:spLocks/>
          </p:cNvSpPr>
          <p:nvPr/>
        </p:nvSpPr>
        <p:spPr>
          <a:xfrm>
            <a:off x="3618593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dl {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margin-top:0;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margin-bottom:1rem;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xmlns="" id="{EA3DC4FD-B546-4E8A-A754-2D0C8EFA2BB0}"/>
              </a:ext>
            </a:extLst>
          </p:cNvPr>
          <p:cNvSpPr txBox="1">
            <a:spLocks/>
          </p:cNvSpPr>
          <p:nvPr/>
        </p:nvSpPr>
        <p:spPr>
          <a:xfrm>
            <a:off x="3618593" y="4639238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 {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margin-bottom:.5rem;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margin-left:0;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409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AE8993F-198A-4B33-BBA8-393531A9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定义列表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3810607-5C3E-44FE-9241-6CE4087A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E222C95-9569-4A17-B396-1D7227B5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2" y="2663380"/>
            <a:ext cx="5325638" cy="33827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2A4F174D-CA82-494A-B5D9-CFCAB5A14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204" y="3041332"/>
            <a:ext cx="62484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83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使用网格系统预定义的类，将词条和解释水平排列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BA27329-1B0D-4B69-BA88-68A27314B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549" y="2929039"/>
            <a:ext cx="4135755" cy="23120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52EDBBC-98D4-4E1E-83B0-C5E0536D6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732" y="5295900"/>
            <a:ext cx="89344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04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排版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代码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图片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Flex</a:t>
            </a:r>
            <a:r>
              <a:rPr lang="zh-CN" altLang="en-US" dirty="0"/>
              <a:t>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案例：制作个人简历网页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92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A4AB1FE-B4A4-4900-AE8C-B3FD376E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70E33A2C-9461-4AE4-9E13-1E6F3A853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在网页中显示代码：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&lt;code&gt;</a:t>
            </a:r>
            <a:r>
              <a:rPr lang="zh-CN" altLang="en-US" dirty="0"/>
              <a:t>：包裹行内代码片段，</a:t>
            </a:r>
            <a:r>
              <a:rPr lang="en-US" altLang="zh-CN" dirty="0"/>
              <a:t>HTML</a:t>
            </a:r>
            <a:r>
              <a:rPr lang="zh-CN" altLang="en-US" dirty="0"/>
              <a:t>代码中尖括号要进行</a:t>
            </a:r>
            <a:r>
              <a:rPr lang="zh-CN" altLang="en-US" dirty="0" smtClean="0"/>
              <a:t>转义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&lt;</a:t>
            </a:r>
            <a:r>
              <a:rPr lang="en-US" altLang="zh-CN" dirty="0" smtClean="0"/>
              <a:t>pre&gt;</a:t>
            </a:r>
            <a:r>
              <a:rPr lang="zh-CN" altLang="en-US" dirty="0"/>
              <a:t>：包裹多行代码，通过添加</a:t>
            </a:r>
            <a:r>
              <a:rPr lang="en-US" altLang="zh-CN" dirty="0"/>
              <a:t>pre-scrollable</a:t>
            </a:r>
            <a:r>
              <a:rPr lang="zh-CN" altLang="en-US" dirty="0"/>
              <a:t>类，实现垂直滚动，且设定的最大高度为</a:t>
            </a:r>
            <a:r>
              <a:rPr lang="en-US" altLang="zh-CN" smtClean="0"/>
              <a:t>340px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&lt;</a:t>
            </a:r>
            <a:r>
              <a:rPr lang="en-US" altLang="zh-CN" dirty="0" err="1"/>
              <a:t>kbd</a:t>
            </a:r>
            <a:r>
              <a:rPr lang="en-US" altLang="zh-CN" dirty="0"/>
              <a:t>&gt;</a:t>
            </a:r>
            <a:r>
              <a:rPr lang="zh-CN" altLang="en-US" dirty="0"/>
              <a:t>：标记用户通过键盘输入的内容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&lt;</a:t>
            </a:r>
            <a:r>
              <a:rPr lang="en-US" altLang="zh-CN" dirty="0" err="1"/>
              <a:t>samp</a:t>
            </a:r>
            <a:r>
              <a:rPr lang="en-US" altLang="zh-CN" dirty="0"/>
              <a:t>&gt;</a:t>
            </a:r>
            <a:r>
              <a:rPr lang="zh-CN" altLang="en-US" dirty="0"/>
              <a:t>：标记程序输出的内容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&lt;var&gt;</a:t>
            </a:r>
            <a:r>
              <a:rPr lang="zh-CN" altLang="en-US" dirty="0"/>
              <a:t>：标记变量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07BAA4B-ABC4-492F-A6F8-8086F989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23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7B94B50-4D02-47A8-B43E-F4DE4978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代码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754E6AE-6BEE-4789-9B8D-6F4DD0BF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" y="2085975"/>
            <a:ext cx="6553200" cy="4514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612DD1F-7409-41F8-B15E-616D8C9F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32" y="2388108"/>
            <a:ext cx="5295900" cy="327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FBDCA0E-44BE-43BD-8010-59BED7B3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2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排版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代码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图片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Flex</a:t>
            </a:r>
            <a:r>
              <a:rPr lang="zh-CN" altLang="en-US" dirty="0"/>
              <a:t>布局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表格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案例：制作个人简历网页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8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2F80882-6AF8-4DDE-AA22-BD0BBD56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8522157-6B25-4943-B6E0-748A05DD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95496"/>
            <a:ext cx="9613861" cy="452112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b="1" dirty="0"/>
              <a:t>为了更方便图片显示，且不撑破其父元素</a:t>
            </a:r>
            <a:endParaRPr lang="en-US" altLang="zh-CN" b="1" dirty="0"/>
          </a:p>
          <a:p>
            <a:pPr lvl="1"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响应式图片</a:t>
            </a:r>
            <a:endParaRPr lang="en-US" altLang="zh-CN" b="1" dirty="0">
              <a:solidFill>
                <a:srgbClr val="FFFF00"/>
              </a:solidFill>
            </a:endParaRPr>
          </a:p>
          <a:p>
            <a:pPr lvl="1">
              <a:lnSpc>
                <a:spcPct val="160000"/>
              </a:lnSpc>
            </a:pPr>
            <a:r>
              <a:rPr lang="zh-CN" altLang="en-US" dirty="0"/>
              <a:t>图片缩略图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图片对齐方式</a:t>
            </a:r>
            <a:endParaRPr lang="en-US" altLang="zh-CN" dirty="0"/>
          </a:p>
          <a:p>
            <a:pPr>
              <a:lnSpc>
                <a:spcPct val="16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3866AA9-5663-4C79-BAFC-3E9A2E0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24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响应式图片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两种方式：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img</a:t>
            </a:r>
            <a:r>
              <a:rPr lang="en-US" altLang="zh-CN" dirty="0"/>
              <a:t>-fluid</a:t>
            </a:r>
            <a:r>
              <a:rPr lang="zh-CN" altLang="en-US" dirty="0"/>
              <a:t>类实现响应式图片效果，随着父元素一起缩放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max-width:100%,height:auto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EC4F3C7-B98C-48BF-B284-49978ED45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53" y="3968686"/>
            <a:ext cx="5610035" cy="26625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E4438653-1784-4CE4-82B2-8EAEF993A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56" y="3790716"/>
            <a:ext cx="4423422" cy="29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52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2F80882-6AF8-4DDE-AA22-BD0BBD56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8522157-6B25-4943-B6E0-748A05DD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95496"/>
            <a:ext cx="9613861" cy="452112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b="1" dirty="0"/>
              <a:t>为了更方便图片显示，且不撑破其父元素</a:t>
            </a:r>
            <a:endParaRPr lang="en-US" altLang="zh-CN" b="1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响应式图片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图片缩略图</a:t>
            </a:r>
            <a:endParaRPr lang="en-US" altLang="zh-CN" b="1" dirty="0">
              <a:solidFill>
                <a:srgbClr val="FFFF00"/>
              </a:solidFill>
            </a:endParaRPr>
          </a:p>
          <a:p>
            <a:pPr lvl="1">
              <a:lnSpc>
                <a:spcPct val="160000"/>
              </a:lnSpc>
            </a:pPr>
            <a:r>
              <a:rPr lang="zh-CN" altLang="en-US" dirty="0"/>
              <a:t>图片对齐方式</a:t>
            </a:r>
            <a:endParaRPr lang="en-US" altLang="zh-CN" dirty="0"/>
          </a:p>
          <a:p>
            <a:pPr>
              <a:lnSpc>
                <a:spcPct val="16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3866AA9-5663-4C79-BAFC-3E9A2E0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  <a:endParaRPr lang="en-US" altLang="zh-CN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段落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缩略语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3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6CB12C7-021A-483B-9E7A-65B85D01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图片缩略图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12E0825-BE2A-4AAD-ACB9-92F1E14BE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CSS3</a:t>
            </a:r>
            <a:r>
              <a:rPr lang="zh-CN" altLang="en-US" dirty="0"/>
              <a:t>的</a:t>
            </a:r>
            <a:r>
              <a:rPr lang="en-US" altLang="zh-CN" dirty="0"/>
              <a:t>border-radius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Bootstrap .</a:t>
            </a:r>
            <a:r>
              <a:rPr lang="en-US" altLang="zh-CN" dirty="0" err="1"/>
              <a:t>img</a:t>
            </a:r>
            <a:r>
              <a:rPr lang="en-US" altLang="zh-CN" dirty="0"/>
              <a:t>-thumbnail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55605A1-99CD-48E0-8F77-950E83FE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806FA3F-C50F-479A-8371-6E814388C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35" y="2249043"/>
            <a:ext cx="6524625" cy="3067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E06388A-7523-4D0E-9690-2B3619A13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1" y="3782569"/>
            <a:ext cx="3806335" cy="273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21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2F80882-6AF8-4DDE-AA22-BD0BBD56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8522157-6B25-4943-B6E0-748A05DDE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95496"/>
            <a:ext cx="9613861" cy="452112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b="1" dirty="0"/>
              <a:t>为了更方便图片显示，且不撑破其父元素</a:t>
            </a:r>
            <a:endParaRPr lang="en-US" altLang="zh-CN" b="1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响应式图片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图片缩略图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图片对齐方式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3866AA9-5663-4C79-BAFC-3E9A2E02F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19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3C667AC-874A-4335-A078-625D6FD56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图片对齐</a:t>
            </a:r>
            <a:r>
              <a:rPr lang="zh-CN" altLang="en-US" dirty="0" smtClean="0"/>
              <a:t>方式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811FA5C5-CA9C-4F2D-8F82-8C7315C61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B0A3537E-2682-4BEA-B768-8D077504C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使用浮动类</a:t>
            </a:r>
            <a:r>
              <a:rPr lang="en-US" altLang="zh-CN" dirty="0"/>
              <a:t>float-left</a:t>
            </a:r>
            <a:r>
              <a:rPr lang="zh-CN" altLang="en-US" dirty="0"/>
              <a:t>、</a:t>
            </a:r>
            <a:r>
              <a:rPr lang="en-US" altLang="zh-CN" dirty="0"/>
              <a:t>float-right</a:t>
            </a:r>
            <a:r>
              <a:rPr lang="zh-CN" altLang="en-US" dirty="0"/>
              <a:t>分别实现往左浮动和往右浮动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使用文本类</a:t>
            </a:r>
            <a:r>
              <a:rPr lang="en-US" altLang="zh-CN" dirty="0"/>
              <a:t>text-left</a:t>
            </a:r>
            <a:r>
              <a:rPr lang="zh-CN" altLang="en-US" dirty="0"/>
              <a:t>、</a:t>
            </a:r>
            <a:r>
              <a:rPr lang="en-US" altLang="zh-CN" dirty="0"/>
              <a:t>text-center</a:t>
            </a:r>
            <a:r>
              <a:rPr lang="zh-CN" altLang="en-US" dirty="0"/>
              <a:t>、</a:t>
            </a:r>
            <a:r>
              <a:rPr lang="en-US" altLang="zh-CN" dirty="0"/>
              <a:t>text-right</a:t>
            </a:r>
            <a:r>
              <a:rPr lang="zh-CN" altLang="en-US" dirty="0"/>
              <a:t>分别实现水平居左、居中和居右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使用外边距类</a:t>
            </a:r>
            <a:r>
              <a:rPr lang="en-US" altLang="zh-CN" dirty="0"/>
              <a:t>mx-auto</a:t>
            </a:r>
            <a:r>
              <a:rPr lang="zh-CN" altLang="en-US" dirty="0"/>
              <a:t>实现水平居中对齐，前提将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元素转化为块级</a:t>
            </a:r>
            <a:r>
              <a:rPr lang="zh-CN" altLang="en-US" dirty="0" smtClean="0"/>
              <a:t>元素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19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062F04A-DE6C-4672-B70C-CA4B908EA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图片对齐方式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93F9DAD-20EF-4CF4-9487-6A236491F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3612EA4-6E23-4CAD-89A3-26FC1281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227" y="2095500"/>
            <a:ext cx="6572250" cy="3276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692CDAC-3FAB-4AE7-9561-0CA99C222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983" y="5457847"/>
            <a:ext cx="5966562" cy="140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DE8520B-8717-4EB6-AD60-73CAD892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图片对齐方式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13D46B6-523B-4E33-BFA9-30124D01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使用文本类和外边距类实现对齐</a:t>
            </a:r>
            <a:endParaRPr lang="en-US" altLang="zh-CN" dirty="0"/>
          </a:p>
          <a:p>
            <a:r>
              <a:rPr lang="zh-CN" altLang="en-US" dirty="0"/>
              <a:t>使用文本类图片居中有什么特点？</a:t>
            </a:r>
            <a:endParaRPr lang="en-US" altLang="zh-CN" dirty="0"/>
          </a:p>
          <a:p>
            <a:r>
              <a:rPr lang="zh-CN" altLang="en-US" dirty="0"/>
              <a:t>使用外边距类图片居中有什么特点？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0FF3CA0-3BF4-4D11-A1A0-258D1B7B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8CA00B6-3CE6-4A8B-B228-5E6806CB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98" y="3943643"/>
            <a:ext cx="4949952" cy="162341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CDD98FE7-DE1E-4310-8955-8E4877285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26" y="2033965"/>
            <a:ext cx="6056723" cy="35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91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排版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列表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代码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FF00"/>
                </a:solidFill>
              </a:rPr>
              <a:t>Flex</a:t>
            </a:r>
            <a:r>
              <a:rPr lang="zh-CN" altLang="en-US" b="1" dirty="0">
                <a:solidFill>
                  <a:srgbClr val="FFFF00"/>
                </a:solidFill>
              </a:rPr>
              <a:t>布局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表格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案例：制作个人简历网页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94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F9E57695-B86F-4A98-BE3F-D45B20A82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zh-CN" b="1" dirty="0"/>
              <a:t>Flex</a:t>
            </a:r>
            <a:r>
              <a:rPr lang="zh-CN" altLang="en-US" b="1" dirty="0"/>
              <a:t>是</a:t>
            </a:r>
            <a:r>
              <a:rPr lang="en-US" altLang="zh-CN" b="1" dirty="0"/>
              <a:t>Flex Box</a:t>
            </a:r>
            <a:r>
              <a:rPr lang="zh-CN" altLang="en-US" b="1" dirty="0"/>
              <a:t>的缩写</a:t>
            </a:r>
            <a:endParaRPr lang="en-US" altLang="zh-CN" b="1" dirty="0"/>
          </a:p>
          <a:p>
            <a:pPr>
              <a:lnSpc>
                <a:spcPct val="160000"/>
              </a:lnSpc>
            </a:pPr>
            <a:r>
              <a:rPr lang="zh-CN" altLang="en-US" b="1" dirty="0"/>
              <a:t>是</a:t>
            </a:r>
            <a:r>
              <a:rPr lang="en-US" altLang="zh-CN" b="1" dirty="0"/>
              <a:t>Bootstrap4</a:t>
            </a:r>
            <a:r>
              <a:rPr lang="zh-CN" altLang="en-US" b="1" dirty="0"/>
              <a:t>与</a:t>
            </a:r>
            <a:r>
              <a:rPr lang="en-US" altLang="zh-CN" b="1" dirty="0"/>
              <a:t>3</a:t>
            </a:r>
            <a:r>
              <a:rPr lang="zh-CN" altLang="en-US" b="1" dirty="0"/>
              <a:t>最大的区别：</a:t>
            </a:r>
            <a:endParaRPr lang="en-US" altLang="zh-CN" b="1" dirty="0"/>
          </a:p>
          <a:p>
            <a:pPr lvl="1">
              <a:lnSpc>
                <a:spcPct val="160000"/>
              </a:lnSpc>
            </a:pPr>
            <a:r>
              <a:rPr lang="zh-CN" altLang="en-US" b="1" dirty="0"/>
              <a:t>使用弹性盒子布局而不是浮动</a:t>
            </a:r>
            <a:endParaRPr lang="en-US" altLang="zh-CN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8772886" y="2211611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5619391" y="2211611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定义弹性盒子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3073000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C61408E-6658-4142-BEFE-1482941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定义弹性盒子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xmlns="" id="{49AE979C-48F1-4301-98B5-35FCF5968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d-flex</a:t>
            </a:r>
            <a:r>
              <a:rPr lang="zh-CN" altLang="en-US" dirty="0"/>
              <a:t>或</a:t>
            </a:r>
            <a:r>
              <a:rPr lang="en-US" altLang="zh-CN" dirty="0"/>
              <a:t>d-inline-flex</a:t>
            </a:r>
            <a:r>
              <a:rPr lang="zh-CN" altLang="en-US" dirty="0"/>
              <a:t>创建</a:t>
            </a:r>
            <a:r>
              <a:rPr lang="en-US" altLang="zh-CN" dirty="0"/>
              <a:t>flexbox</a:t>
            </a:r>
            <a:r>
              <a:rPr lang="zh-CN" altLang="en-US" dirty="0"/>
              <a:t>容器，并将子元素转换为</a:t>
            </a:r>
            <a:r>
              <a:rPr lang="en-US" altLang="zh-CN" dirty="0"/>
              <a:t>flex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d-flex</a:t>
            </a:r>
            <a:r>
              <a:rPr lang="zh-CN" altLang="en-US" dirty="0"/>
              <a:t>：设置对象为弹性伸缩盒子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d-inline-flex</a:t>
            </a:r>
            <a:r>
              <a:rPr lang="zh-CN" altLang="en-US" dirty="0"/>
              <a:t>：设置对象为内联块级弹性伸缩盒子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采用</a:t>
            </a:r>
            <a:r>
              <a:rPr lang="en-US" altLang="zh-CN" dirty="0"/>
              <a:t>flex</a:t>
            </a:r>
            <a:r>
              <a:rPr lang="zh-CN" altLang="en-US" dirty="0"/>
              <a:t>布局的元素，称为</a:t>
            </a:r>
            <a:r>
              <a:rPr lang="en-US" altLang="zh-CN" dirty="0"/>
              <a:t>flex</a:t>
            </a:r>
            <a:r>
              <a:rPr lang="zh-CN" altLang="en-US" dirty="0"/>
              <a:t>容器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所有子元素都自动成为容器成员，称为</a:t>
            </a:r>
            <a:r>
              <a:rPr lang="en-US" altLang="zh-CN" dirty="0"/>
              <a:t>flex</a:t>
            </a:r>
            <a:r>
              <a:rPr lang="zh-CN" altLang="en-US" dirty="0"/>
              <a:t>项目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CF743C6-855D-4F47-9069-072CB7B33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5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55BB016-6F6B-41CE-8625-52CB0F0C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定义弹性</a:t>
            </a:r>
            <a:r>
              <a:rPr lang="zh-CN" altLang="en-US" dirty="0" smtClean="0"/>
              <a:t>盒子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CD79BF8-4D05-429C-BDD9-4DA29EBC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B3CB4E33-7ED0-4848-AF14-BDD7E652C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1990916"/>
            <a:ext cx="6461760" cy="48557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70C5625-3AD5-49AE-B2E0-8C9192441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361" y="3236214"/>
            <a:ext cx="5554103" cy="152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05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68B653A-73A0-4A80-A33B-17E91BA9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定义弹性盒子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9347779E-1271-46C2-93B3-8FFB4A0F6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响应变化：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}-flex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.d-{</a:t>
            </a:r>
            <a:r>
              <a:rPr lang="en-US" altLang="zh-CN" dirty="0" err="1"/>
              <a:t>sm|md|lg|xl</a:t>
            </a:r>
            <a:r>
              <a:rPr lang="en-US" altLang="zh-CN" dirty="0"/>
              <a:t>}-inline-flex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D356AA1D-A72A-42ED-AEE4-14E3B5946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08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margin-top</a:t>
            </a:r>
            <a:r>
              <a:rPr lang="zh-CN" altLang="en-US" dirty="0"/>
              <a:t>：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margin-bottom</a:t>
            </a:r>
            <a:r>
              <a:rPr lang="zh-CN" altLang="en-US" dirty="0"/>
              <a:t>：</a:t>
            </a:r>
            <a:r>
              <a:rPr lang="en-US" altLang="zh-CN" dirty="0"/>
              <a:t>0.5rem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line-height:1.2</a:t>
            </a:r>
            <a:r>
              <a:rPr lang="zh-CN" altLang="en-US" dirty="0"/>
              <a:t>，</a:t>
            </a:r>
            <a:r>
              <a:rPr lang="en-US" altLang="zh-CN" dirty="0"/>
              <a:t>font-weight:500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一级</a:t>
            </a:r>
            <a:r>
              <a:rPr lang="en-US" altLang="zh-CN" dirty="0"/>
              <a:t>2.5rem</a:t>
            </a:r>
            <a:r>
              <a:rPr lang="zh-CN" altLang="en-US" dirty="0"/>
              <a:t>、二级</a:t>
            </a:r>
            <a:r>
              <a:rPr lang="en-US" altLang="zh-CN" dirty="0"/>
              <a:t>2rem</a:t>
            </a:r>
            <a:r>
              <a:rPr lang="zh-CN" altLang="en-US" dirty="0"/>
              <a:t>、三级</a:t>
            </a:r>
            <a:r>
              <a:rPr lang="en-US" altLang="zh-CN" dirty="0"/>
              <a:t>1.75rem</a:t>
            </a:r>
            <a:r>
              <a:rPr lang="zh-CN" altLang="en-US" dirty="0"/>
              <a:t>、四级</a:t>
            </a:r>
            <a:r>
              <a:rPr lang="en-US" altLang="zh-CN" dirty="0"/>
              <a:t>1.5rem</a:t>
            </a:r>
            <a:r>
              <a:rPr lang="zh-CN" altLang="en-US" dirty="0"/>
              <a:t>、五级</a:t>
            </a:r>
            <a:r>
              <a:rPr lang="en-US" altLang="zh-CN" dirty="0"/>
              <a:t>1.25rem</a:t>
            </a:r>
            <a:r>
              <a:rPr lang="zh-CN" altLang="en-US" dirty="0"/>
              <a:t>、六级</a:t>
            </a:r>
            <a:r>
              <a:rPr lang="en-US" altLang="zh-CN" dirty="0" smtClean="0"/>
              <a:t>1rem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07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排列方向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1725506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C45C9C9-82C7-45FE-AECE-78F7AE7F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排列</a:t>
            </a:r>
            <a:r>
              <a:rPr lang="zh-CN" altLang="en-US" dirty="0" smtClean="0"/>
              <a:t>反向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032414C-02D6-4A5B-BA79-293B7767C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弹性盒子中子项目排列方式：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水平方向：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Flex-row</a:t>
            </a:r>
            <a:r>
              <a:rPr lang="zh-CN" altLang="en-US" dirty="0"/>
              <a:t>，默认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Flex-row-reverse</a:t>
            </a:r>
            <a:r>
              <a:rPr lang="zh-CN" altLang="en-US" dirty="0"/>
              <a:t>设置子项目从右侧开始排列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垂直方向：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Flex-column</a:t>
            </a:r>
            <a:r>
              <a:rPr lang="zh-CN" altLang="en-US" dirty="0"/>
              <a:t>，默认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Flex-column-reverse</a:t>
            </a:r>
            <a:r>
              <a:rPr lang="zh-CN" altLang="en-US" dirty="0"/>
              <a:t>设置子项目做垂直方向的反转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9E58E52-EA21-42B0-9629-AEA04988C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8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FB8EAF3-543C-4C2F-B021-A7134DBE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水平方向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127287C-5F43-46ED-AC47-12EEC6BA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7A469C97-0FEE-46DA-8C39-AE41277AF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" y="2013585"/>
            <a:ext cx="6358835" cy="47529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2D635756-82AB-4E81-B7C5-C0B331EA9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40" y="3082290"/>
            <a:ext cx="5526224" cy="122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9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CB3025F-FB54-47E1-9F90-1B55C70B1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6E53268-0C61-45D6-A10E-9A09DC2BD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响应式设置：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.flex-{</a:t>
            </a:r>
            <a:r>
              <a:rPr lang="en-US" altLang="zh-CN" dirty="0" err="1"/>
              <a:t>sm|md|lg|xl</a:t>
            </a:r>
            <a:r>
              <a:rPr lang="en-US" altLang="zh-CN" dirty="0"/>
              <a:t>}-row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.flex-{</a:t>
            </a:r>
            <a:r>
              <a:rPr lang="en-US" altLang="zh-CN" dirty="0" err="1"/>
              <a:t>sm|md|lg|xl</a:t>
            </a:r>
            <a:r>
              <a:rPr lang="en-US" altLang="zh-CN" dirty="0"/>
              <a:t>}-row-reverse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DE55DD4-2F7C-43EE-9C32-17AF0FF05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39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2D75FCD-359B-46E5-B3C1-904285AF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垂直方向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C6BF3AA-DB1B-438E-BB4E-C242AA16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3067A881-345D-4103-9FC3-85401D66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2" y="2022729"/>
            <a:ext cx="6208722" cy="46950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09A7F5A1-F972-41B8-9DE0-A305B1F66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735" y="3028559"/>
            <a:ext cx="5662393" cy="19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30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06399E-C2B6-4FB7-8425-EAEA4D6D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垂直方向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E5E702D-0FF8-4B6B-A526-E20DF256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响应式设置：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.flex-{</a:t>
            </a:r>
            <a:r>
              <a:rPr lang="en-US" altLang="zh-CN" dirty="0" err="1"/>
              <a:t>sm|md|lg|xl</a:t>
            </a:r>
            <a:r>
              <a:rPr lang="en-US" altLang="zh-CN" dirty="0"/>
              <a:t>}-column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.flex-{</a:t>
            </a:r>
            <a:r>
              <a:rPr lang="en-US" altLang="zh-CN" dirty="0" err="1"/>
              <a:t>sm|md|lg|xl</a:t>
            </a:r>
            <a:r>
              <a:rPr lang="en-US" altLang="zh-CN" dirty="0"/>
              <a:t>}-column-reverse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190896C-C23A-405D-AA57-8EC36C34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8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内容排列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14937101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268A42A-54A1-4A30-9D01-950301EA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内容排列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085AF84-6391-4CAC-AB08-A375865E2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40530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justify-content-</a:t>
            </a:r>
            <a:r>
              <a:rPr lang="en-US" altLang="zh-CN" dirty="0"/>
              <a:t>*</a:t>
            </a:r>
            <a:r>
              <a:rPr lang="zh-CN" altLang="en-US" dirty="0"/>
              <a:t>改变</a:t>
            </a:r>
            <a:r>
              <a:rPr lang="en-US" altLang="zh-CN" dirty="0"/>
              <a:t>flex</a:t>
            </a:r>
            <a:r>
              <a:rPr lang="zh-CN" altLang="en-US" dirty="0"/>
              <a:t>子元素在主轴上的对齐方式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默认</a:t>
            </a:r>
            <a:r>
              <a:rPr lang="en-US" altLang="zh-CN" dirty="0"/>
              <a:t>x</a:t>
            </a:r>
            <a:r>
              <a:rPr lang="zh-CN" altLang="en-US" dirty="0"/>
              <a:t>轴为主轴，</a:t>
            </a:r>
            <a:r>
              <a:rPr lang="en-US" altLang="zh-CN" dirty="0" err="1"/>
              <a:t>flex-direction:column</a:t>
            </a:r>
            <a:r>
              <a:rPr lang="zh-CN" altLang="en-US" dirty="0"/>
              <a:t>则</a:t>
            </a:r>
            <a:r>
              <a:rPr lang="en-US" altLang="zh-CN" dirty="0"/>
              <a:t>y</a:t>
            </a:r>
            <a:r>
              <a:rPr lang="zh-CN" altLang="en-US" dirty="0"/>
              <a:t>轴为主轴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Justify-content-start</a:t>
            </a:r>
            <a:r>
              <a:rPr lang="zh-CN" altLang="en-US" dirty="0"/>
              <a:t>：子元素位于容器开头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Justify-content-end</a:t>
            </a:r>
            <a:r>
              <a:rPr lang="zh-CN" altLang="en-US" dirty="0"/>
              <a:t>：子元素位于容器结尾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Justify-content-center</a:t>
            </a:r>
            <a:r>
              <a:rPr lang="zh-CN" altLang="en-US" dirty="0"/>
              <a:t>：子元素位于容器中心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Justify-content-between</a:t>
            </a:r>
            <a:r>
              <a:rPr lang="zh-CN" altLang="en-US" dirty="0"/>
              <a:t>：子元素位于各行之间留有空白的容器内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Justify-content-around</a:t>
            </a:r>
            <a:r>
              <a:rPr lang="zh-CN" altLang="en-US" dirty="0"/>
              <a:t>：子元素位于各行之前、之间、之后都留有空白的容器内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3075DBD-1982-44B0-B7A4-13BEC39F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37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91B21AF-4E1E-4FEA-AF60-C01B9669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内容排列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66A10E4-81C8-4187-B5AE-8845A584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4726ED9-F8C9-4587-A214-96478544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3" y="2038921"/>
            <a:ext cx="5950268" cy="4707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30A6D9F-A62C-4BCC-9017-854BD5A5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2440114"/>
            <a:ext cx="5799772" cy="262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40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EAB370-A598-4031-96D8-D9B3EB3A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内容排列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73FC6D5-2794-47BD-A392-580742B8F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D9F6EFB-A192-452A-A044-7FA82E8A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9" y="2090738"/>
            <a:ext cx="10018205" cy="471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3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498C9076-D887-4754-9877-AB94CD725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24" y="2129599"/>
            <a:ext cx="6581775" cy="34766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DFE0642-6312-444E-AE24-DDF3A38F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639" y="2243137"/>
            <a:ext cx="48863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64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55ADDB9-B02A-4093-816F-219DE421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内容排列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539CF51-10EB-4E5A-B980-16DD0786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justify-content-{</a:t>
            </a:r>
            <a:r>
              <a:rPr lang="en-US" altLang="zh-CN" dirty="0" err="1"/>
              <a:t>sm|md|lg|xl</a:t>
            </a:r>
            <a:r>
              <a:rPr lang="en-US" altLang="zh-CN" dirty="0"/>
              <a:t>}-start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justify-content-{</a:t>
            </a:r>
            <a:r>
              <a:rPr lang="en-US" altLang="zh-CN" dirty="0" err="1"/>
              <a:t>sm|md|lg|xl</a:t>
            </a:r>
            <a:r>
              <a:rPr lang="en-US" altLang="zh-CN" dirty="0"/>
              <a:t>}-center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justify-content-{</a:t>
            </a:r>
            <a:r>
              <a:rPr lang="en-US" altLang="zh-CN" dirty="0" err="1"/>
              <a:t>sm|md|lg|xl</a:t>
            </a:r>
            <a:r>
              <a:rPr lang="en-US" altLang="zh-CN" dirty="0"/>
              <a:t>}-end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justify-content-{</a:t>
            </a:r>
            <a:r>
              <a:rPr lang="en-US" altLang="zh-CN" dirty="0" err="1"/>
              <a:t>sm|md|lg|xl</a:t>
            </a:r>
            <a:r>
              <a:rPr lang="en-US" altLang="zh-CN" dirty="0"/>
              <a:t>}-between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justify-content-{</a:t>
            </a:r>
            <a:r>
              <a:rPr lang="en-US" altLang="zh-CN" dirty="0" err="1"/>
              <a:t>sm|md|lg|xl</a:t>
            </a:r>
            <a:r>
              <a:rPr lang="en-US" altLang="zh-CN" dirty="0"/>
              <a:t>}-around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FA9B5FD-8F6C-4C11-AEA3-33440C21A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87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项目对齐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10569448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7E4AFA2-8FB7-4983-B112-59044E3B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项目对齐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FC5B65A-003D-400B-BEB7-8F5F2545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45DD14E1-03DE-436B-8B05-6ECC9B5FF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321054" cy="439311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align-items-*</a:t>
            </a:r>
            <a:r>
              <a:rPr lang="zh-CN" altLang="en-US" dirty="0"/>
              <a:t>改变侧轴上</a:t>
            </a:r>
            <a:r>
              <a:rPr lang="en-US" altLang="zh-CN" dirty="0"/>
              <a:t>flex</a:t>
            </a:r>
            <a:r>
              <a:rPr lang="zh-CN" altLang="en-US" dirty="0"/>
              <a:t>子项目的对齐方式（默认</a:t>
            </a:r>
            <a:r>
              <a:rPr lang="en-US" altLang="zh-CN" dirty="0"/>
              <a:t>y</a:t>
            </a:r>
            <a:r>
              <a:rPr lang="zh-CN" altLang="en-US" dirty="0"/>
              <a:t>轴为纵轴，</a:t>
            </a:r>
            <a:r>
              <a:rPr lang="en-US" altLang="zh-CN" dirty="0" err="1"/>
              <a:t>flex-direction:column</a:t>
            </a:r>
            <a:r>
              <a:rPr lang="zh-CN" altLang="en-US" dirty="0"/>
              <a:t>，则</a:t>
            </a:r>
            <a:r>
              <a:rPr lang="en-US" altLang="zh-CN" dirty="0"/>
              <a:t>x</a:t>
            </a:r>
            <a:r>
              <a:rPr lang="zh-CN" altLang="en-US" dirty="0"/>
              <a:t>轴为纵轴</a:t>
            </a:r>
            <a:r>
              <a:rPr lang="zh-CN" altLang="en-US" dirty="0" smtClean="0"/>
              <a:t>）</a:t>
            </a:r>
            <a:r>
              <a:rPr lang="en-US" altLang="zh-CN" dirty="0" smtClean="0"/>
              <a:t>x2 + y2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注意：在项目对齐和内容对齐中都有</a:t>
            </a:r>
            <a:r>
              <a:rPr lang="en-US" altLang="zh-CN" dirty="0" err="1"/>
              <a:t>flex-direction:column</a:t>
            </a:r>
            <a:r>
              <a:rPr lang="zh-CN" altLang="en-US" dirty="0"/>
              <a:t>，设置后同时改变主轴和纵轴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align-items-start</a:t>
            </a:r>
            <a:endParaRPr lang="zh-CN" altLang="en-US" dirty="0"/>
          </a:p>
          <a:p>
            <a:pPr>
              <a:lnSpc>
                <a:spcPct val="170000"/>
              </a:lnSpc>
            </a:pPr>
            <a:r>
              <a:rPr lang="en-US" altLang="zh-CN" dirty="0"/>
              <a:t>align-items-end</a:t>
            </a:r>
            <a:endParaRPr lang="zh-CN" altLang="en-US" dirty="0"/>
          </a:p>
          <a:p>
            <a:pPr>
              <a:lnSpc>
                <a:spcPct val="170000"/>
              </a:lnSpc>
            </a:pPr>
            <a:r>
              <a:rPr lang="en-US" altLang="zh-CN" dirty="0"/>
              <a:t>align-items-center</a:t>
            </a:r>
            <a:endParaRPr lang="zh-CN" altLang="en-US" dirty="0"/>
          </a:p>
          <a:p>
            <a:pPr>
              <a:lnSpc>
                <a:spcPct val="170000"/>
              </a:lnSpc>
            </a:pPr>
            <a:r>
              <a:rPr lang="en-US" altLang="zh-CN" dirty="0" smtClean="0"/>
              <a:t>align-items-baseline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align-items-stretch(</a:t>
            </a:r>
            <a:r>
              <a:rPr lang="zh-CN" altLang="en-US" dirty="0"/>
              <a:t>浏览器默认值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599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18958CA-9051-4518-80C2-3AE5A07C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项目对齐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72BB4B0-2475-4AD4-AACB-308599F5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58C97B16-7555-4ACF-B398-297A9746E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8" y="2019300"/>
            <a:ext cx="5948172" cy="47039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B3FD8A8-497D-4423-BD88-503C5E2E3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88" y="2019300"/>
            <a:ext cx="5739384" cy="366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07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2A63ED-4F73-40D5-94A5-3713E9EA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项目对齐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03D2695-F087-49EB-86B5-C3195F80E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E859F40-DBE1-40FC-B26C-41805A53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494" y="2073592"/>
            <a:ext cx="8254848" cy="466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42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4182F5-E9C1-443A-B4B9-43EB074C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项目对齐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627A2AD-2161-4196-A06F-0B12CA3B5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align-items-{</a:t>
            </a:r>
            <a:r>
              <a:rPr lang="en-US" altLang="zh-CN" dirty="0" err="1"/>
              <a:t>sm|md|lg|xl</a:t>
            </a:r>
            <a:r>
              <a:rPr lang="en-US" altLang="zh-CN" dirty="0"/>
              <a:t>}-start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align-items-{</a:t>
            </a:r>
            <a:r>
              <a:rPr lang="en-US" altLang="zh-CN" dirty="0" err="1"/>
              <a:t>sm|md|lg|xl</a:t>
            </a:r>
            <a:r>
              <a:rPr lang="en-US" altLang="zh-CN" dirty="0"/>
              <a:t>}-end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align-items-{</a:t>
            </a:r>
            <a:r>
              <a:rPr lang="en-US" altLang="zh-CN" dirty="0" err="1"/>
              <a:t>sm|md|lg|xl</a:t>
            </a:r>
            <a:r>
              <a:rPr lang="en-US" altLang="zh-CN" dirty="0"/>
              <a:t>}-center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align-items-{</a:t>
            </a:r>
            <a:r>
              <a:rPr lang="en-US" altLang="zh-CN" dirty="0" err="1"/>
              <a:t>sm|md|lg|xl</a:t>
            </a:r>
            <a:r>
              <a:rPr lang="en-US" altLang="zh-CN" dirty="0"/>
              <a:t>}-baseline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align-items-{</a:t>
            </a:r>
            <a:r>
              <a:rPr lang="en-US" altLang="zh-CN" dirty="0" err="1"/>
              <a:t>sm|md|lg|xl</a:t>
            </a:r>
            <a:r>
              <a:rPr lang="en-US" altLang="zh-CN" dirty="0"/>
              <a:t>}-stretch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01C2DAD-7604-4428-A6B1-15D91692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207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自身对齐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28886924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40E5BEB-57E3-4FC9-9CB7-68F0E0FD4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自身对齐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E247E79-2CA3-4472-96BA-A50C20BB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7C4CD9C-CE45-43C9-B682-AC914822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10321054" cy="439311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align-self-*</a:t>
            </a:r>
            <a:r>
              <a:rPr lang="zh-CN" altLang="en-US" dirty="0"/>
              <a:t>单独改变在侧轴上</a:t>
            </a:r>
            <a:r>
              <a:rPr lang="en-US" altLang="zh-CN" dirty="0"/>
              <a:t>flex</a:t>
            </a:r>
            <a:r>
              <a:rPr lang="zh-CN" altLang="en-US" dirty="0"/>
              <a:t>子项目的对齐方式（默认</a:t>
            </a:r>
            <a:r>
              <a:rPr lang="en-US" altLang="zh-CN" dirty="0"/>
              <a:t>y</a:t>
            </a:r>
            <a:r>
              <a:rPr lang="zh-CN" altLang="en-US" dirty="0"/>
              <a:t>轴为纵轴，</a:t>
            </a:r>
            <a:r>
              <a:rPr lang="en-US" altLang="zh-CN" dirty="0" err="1"/>
              <a:t>flex-direction:column</a:t>
            </a:r>
            <a:r>
              <a:rPr lang="zh-CN" altLang="en-US" dirty="0"/>
              <a:t>，则</a:t>
            </a:r>
            <a:r>
              <a:rPr lang="en-US" altLang="zh-CN" dirty="0"/>
              <a:t>x</a:t>
            </a:r>
            <a:r>
              <a:rPr lang="zh-CN" altLang="en-US" dirty="0"/>
              <a:t>轴为纵轴）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注意：在项目对齐、内容对齐和自身对齐中都有</a:t>
            </a:r>
            <a:r>
              <a:rPr lang="en-US" altLang="zh-CN" dirty="0" err="1"/>
              <a:t>flex-direction:column</a:t>
            </a:r>
            <a:r>
              <a:rPr lang="zh-CN" altLang="en-US" dirty="0"/>
              <a:t>，设置后同时改变主轴和纵轴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align-self-start</a:t>
            </a:r>
            <a:endParaRPr lang="zh-CN" altLang="en-US" dirty="0"/>
          </a:p>
          <a:p>
            <a:pPr>
              <a:lnSpc>
                <a:spcPct val="170000"/>
              </a:lnSpc>
            </a:pPr>
            <a:r>
              <a:rPr lang="en-US" altLang="zh-CN" dirty="0"/>
              <a:t>align-self-end</a:t>
            </a:r>
            <a:endParaRPr lang="zh-CN" altLang="en-US" dirty="0"/>
          </a:p>
          <a:p>
            <a:pPr>
              <a:lnSpc>
                <a:spcPct val="170000"/>
              </a:lnSpc>
            </a:pPr>
            <a:r>
              <a:rPr lang="en-US" altLang="zh-CN" dirty="0"/>
              <a:t>align-self-center</a:t>
            </a:r>
            <a:endParaRPr lang="zh-CN" altLang="en-US" dirty="0"/>
          </a:p>
          <a:p>
            <a:pPr>
              <a:lnSpc>
                <a:spcPct val="170000"/>
              </a:lnSpc>
            </a:pPr>
            <a:r>
              <a:rPr lang="en-US" altLang="zh-CN" dirty="0"/>
              <a:t>align-self-baseline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align-self-stretch(</a:t>
            </a:r>
            <a:r>
              <a:rPr lang="zh-CN" altLang="en-US" dirty="0"/>
              <a:t>浏览器默认值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26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898979-0DD4-4DF4-9B45-F7578620B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自身对齐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9D048355-2831-471B-BC08-D41FE410A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19A8392-477F-4112-B2AD-D46152F5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" y="2036255"/>
            <a:ext cx="6138101" cy="47827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B816461-2CAF-4606-80D9-75A86D14B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11" y="2503605"/>
            <a:ext cx="5739615" cy="30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46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EFB5914-B341-46EA-8595-996E6F1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自身对齐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0D8A061-EDAC-4AD3-A144-933C0F18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10D011A1-DA7B-44E8-8DDB-E3285F20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15" y="2073592"/>
            <a:ext cx="8175409" cy="466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41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4A7028-04C6-457D-B46B-15BADB9B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F7E70B6-9546-484B-BBE6-7F18F70D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224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small</a:t>
            </a:r>
            <a:r>
              <a:rPr lang="zh-CN" altLang="en-US" dirty="0"/>
              <a:t>标签或赋予</a:t>
            </a:r>
            <a:r>
              <a:rPr lang="en-US" altLang="zh-CN" dirty="0"/>
              <a:t>small</a:t>
            </a:r>
            <a:r>
              <a:rPr lang="zh-CN" altLang="en-US" dirty="0"/>
              <a:t>类的元素</a:t>
            </a:r>
            <a:r>
              <a:rPr lang="en-US" altLang="zh-CN" dirty="0"/>
              <a:t>font-weight</a:t>
            </a:r>
            <a:r>
              <a:rPr lang="zh-CN" altLang="en-US" dirty="0"/>
              <a:t>设置为</a:t>
            </a:r>
            <a:r>
              <a:rPr lang="en-US" altLang="zh-CN" dirty="0"/>
              <a:t>400</a:t>
            </a:r>
            <a:r>
              <a:rPr lang="zh-CN" altLang="en-US" dirty="0"/>
              <a:t>，</a:t>
            </a:r>
            <a:r>
              <a:rPr lang="en-US" altLang="zh-CN" dirty="0"/>
              <a:t>font-size</a:t>
            </a:r>
            <a:r>
              <a:rPr lang="zh-CN" altLang="en-US" dirty="0"/>
              <a:t>为父元素的</a:t>
            </a:r>
            <a:r>
              <a:rPr lang="en-US" altLang="zh-CN" dirty="0"/>
              <a:t>80%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设置小型辅助的标题</a:t>
            </a:r>
            <a:r>
              <a:rPr lang="zh-CN" altLang="en-US" dirty="0" smtClean="0"/>
              <a:t>文本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en-US" altLang="zh-CN" dirty="0"/>
              <a:t>small, .small {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font-size:80%;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font-weight:400;</a:t>
            </a:r>
          </a:p>
          <a:p>
            <a:pPr>
              <a:lnSpc>
                <a:spcPct val="170000"/>
              </a:lnSpc>
            </a:pPr>
            <a:r>
              <a:rPr lang="en-US" altLang="zh-CN" dirty="0"/>
              <a:t>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5D5FBAD-E2EA-48CB-AF44-2F01E409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948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748010-0B86-4253-A370-6E933060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自身对齐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5BF07D5E-85EF-4C01-889F-203B342C1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7252AB1E-7000-4213-AC9A-D25C893F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align-self-{</a:t>
            </a:r>
            <a:r>
              <a:rPr lang="en-US" altLang="zh-CN" dirty="0" err="1"/>
              <a:t>sm|md|lg|xl</a:t>
            </a:r>
            <a:r>
              <a:rPr lang="en-US" altLang="zh-CN" dirty="0"/>
              <a:t>}-start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align-self-{</a:t>
            </a:r>
            <a:r>
              <a:rPr lang="en-US" altLang="zh-CN" dirty="0" err="1"/>
              <a:t>sm|md|lg|xl</a:t>
            </a:r>
            <a:r>
              <a:rPr lang="en-US" altLang="zh-CN" dirty="0"/>
              <a:t>}-end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align-self-{</a:t>
            </a:r>
            <a:r>
              <a:rPr lang="en-US" altLang="zh-CN" dirty="0" err="1"/>
              <a:t>sm|md|lg|xl</a:t>
            </a:r>
            <a:r>
              <a:rPr lang="en-US" altLang="zh-CN" dirty="0"/>
              <a:t>}-center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align-self-{</a:t>
            </a:r>
            <a:r>
              <a:rPr lang="en-US" altLang="zh-CN" dirty="0" err="1"/>
              <a:t>sm|md|lg|xl</a:t>
            </a:r>
            <a:r>
              <a:rPr lang="en-US" altLang="zh-CN" dirty="0"/>
              <a:t>}-baseline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align-self-{</a:t>
            </a:r>
            <a:r>
              <a:rPr lang="en-US" altLang="zh-CN" dirty="0" err="1"/>
              <a:t>sm|md|lg|xl</a:t>
            </a:r>
            <a:r>
              <a:rPr lang="en-US" altLang="zh-CN" dirty="0"/>
              <a:t>}-stretch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5365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32459106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7BE2014-B94E-4B09-A0C5-87B37372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自动相等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572B06E-FC9B-4438-9E54-B3F88F278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在相邻元素上</a:t>
            </a:r>
            <a:r>
              <a:rPr lang="zh-CN" altLang="en-US" dirty="0" smtClean="0"/>
              <a:t>使用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flex-fill</a:t>
            </a:r>
            <a:r>
              <a:rPr lang="zh-CN" altLang="en-US" dirty="0"/>
              <a:t>强制在相同宽度上分配所有可用水平空间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.flex-{</a:t>
            </a:r>
            <a:r>
              <a:rPr lang="en-US" altLang="zh-CN" dirty="0" err="1"/>
              <a:t>sm|md|lg|xl</a:t>
            </a:r>
            <a:r>
              <a:rPr lang="en-US" altLang="zh-CN" dirty="0"/>
              <a:t>}-fill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C48E50E-3B26-43C5-B7A0-AA2A1724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8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C520F86-1283-4100-A2CC-FEA876D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自动相等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5E3E1C3-0EFD-4AC1-AA47-3E2202F60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CA125CA8-24A6-4736-B2CF-5E9A0B26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22" y="2143695"/>
            <a:ext cx="5350955" cy="29872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CCDEE95C-871B-4478-9E66-D064FD893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33259"/>
            <a:ext cx="108680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12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等宽变换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3449010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E6C9A51-F32E-4849-B871-C9489C52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等宽变换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8DFE532-0D79-4A8D-BD63-AD59D9E9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flex-grow-*</a:t>
            </a:r>
            <a:r>
              <a:rPr lang="zh-CN" altLang="en-US" dirty="0"/>
              <a:t>切换弹性子元素增长以填充可用空间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如有需要，</a:t>
            </a:r>
            <a:r>
              <a:rPr lang="en-US" altLang="zh-CN" dirty="0"/>
              <a:t>flex-shrink-*</a:t>
            </a:r>
            <a:r>
              <a:rPr lang="zh-CN" altLang="en-US" dirty="0"/>
              <a:t>切换调整项目的尺寸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.flex-{</a:t>
            </a:r>
            <a:r>
              <a:rPr lang="en-US" altLang="zh-CN" dirty="0" err="1"/>
              <a:t>sm|md|lg|xl</a:t>
            </a:r>
            <a:r>
              <a:rPr lang="en-US" altLang="zh-CN" dirty="0"/>
              <a:t>}-grow-0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.flex-{</a:t>
            </a:r>
            <a:r>
              <a:rPr lang="en-US" altLang="zh-CN" dirty="0" err="1"/>
              <a:t>sm|md|lg|xl</a:t>
            </a:r>
            <a:r>
              <a:rPr lang="en-US" altLang="zh-CN" dirty="0"/>
              <a:t>}-grow-0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.flex-{</a:t>
            </a:r>
            <a:r>
              <a:rPr lang="en-US" altLang="zh-CN" dirty="0" err="1"/>
              <a:t>sm|md|lg|xl</a:t>
            </a:r>
            <a:r>
              <a:rPr lang="en-US" altLang="zh-CN" dirty="0"/>
              <a:t>}-shrink-0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.flex-{</a:t>
            </a:r>
            <a:r>
              <a:rPr lang="en-US" altLang="zh-CN" dirty="0" err="1"/>
              <a:t>sm|md|lg|xl</a:t>
            </a:r>
            <a:r>
              <a:rPr lang="en-US" altLang="zh-CN" dirty="0"/>
              <a:t>}-shrink-1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25234932-C5E8-4C8F-B261-CC5FC4272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6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FC91314-0B7D-4C00-8885-EF140CD4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等宽变换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E3DF834-1811-4389-B7DA-512AF2EA5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11E28DE-CEC2-47B7-AD60-E250A822D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35" y="2115693"/>
            <a:ext cx="66484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877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A197528-93A1-4169-905A-F9D6E107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等宽</a:t>
            </a:r>
            <a:r>
              <a:rPr lang="zh-CN" altLang="en-US" dirty="0" smtClean="0"/>
              <a:t>变换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DF99E41-A4BF-40C7-8AB0-3F689FC6E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32" y="3294887"/>
            <a:ext cx="10499743" cy="35993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lnSpc>
                <a:spcPct val="160000"/>
              </a:lnSpc>
            </a:pP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第一个弹性容器，使用</a:t>
            </a:r>
            <a:r>
              <a:rPr lang="en-US" altLang="zh-CN" dirty="0"/>
              <a:t>flex-grow-1</a:t>
            </a:r>
            <a:r>
              <a:rPr lang="zh-CN" altLang="en-US" dirty="0"/>
              <a:t>的子元素使用所有可用空间，</a:t>
            </a:r>
            <a:r>
              <a:rPr lang="zh-CN" altLang="en-US" dirty="0" smtClean="0"/>
              <a:t>同时剩余的两个项目具有</a:t>
            </a:r>
            <a:r>
              <a:rPr lang="zh-CN" altLang="en-US" dirty="0"/>
              <a:t>必要空间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第二个弹性容器，使用</a:t>
            </a:r>
            <a:r>
              <a:rPr lang="en-US" altLang="zh-CN" dirty="0"/>
              <a:t>flex-shrink-1</a:t>
            </a:r>
            <a:r>
              <a:rPr lang="zh-CN" altLang="en-US" dirty="0"/>
              <a:t>的子元素被强制将其内容包装到新行，允许更多空间用于</a:t>
            </a:r>
            <a:r>
              <a:rPr lang="en-US" altLang="zh-CN" dirty="0"/>
              <a:t>w-100</a:t>
            </a:r>
            <a:r>
              <a:rPr lang="zh-CN" altLang="en-US" dirty="0"/>
              <a:t>的项目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71DD0AA-389E-447C-A0F9-D12EC816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3F03301-E65A-4FF0-B0BE-0652A9F06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77" y="2176462"/>
            <a:ext cx="1082992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10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自动边距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42334323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C018B7B-508C-4955-B0C0-D8EC7F3D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</a:t>
            </a:r>
            <a:r>
              <a:rPr lang="zh-CN" altLang="en-US"/>
              <a:t>边</a:t>
            </a:r>
            <a:r>
              <a:rPr lang="zh-CN" altLang="en-US" smtClean="0"/>
              <a:t>距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32E8EA4-DDFA-4FBD-96E7-A04129B6E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flex</a:t>
            </a:r>
            <a:r>
              <a:rPr lang="zh-CN" altLang="en-US" dirty="0"/>
              <a:t>与自动边距混在一起使用，</a:t>
            </a:r>
            <a:r>
              <a:rPr lang="en-US" altLang="zh-CN" dirty="0"/>
              <a:t>flexbox</a:t>
            </a:r>
            <a:r>
              <a:rPr lang="zh-CN" altLang="en-US" dirty="0"/>
              <a:t>也能正常运行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通过自动边距控制</a:t>
            </a:r>
            <a:r>
              <a:rPr lang="en-US" altLang="zh-CN" dirty="0"/>
              <a:t>flex</a:t>
            </a:r>
            <a:r>
              <a:rPr lang="zh-CN" altLang="en-US" dirty="0"/>
              <a:t>子元素：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向右推两个项目</a:t>
            </a:r>
            <a:r>
              <a:rPr lang="en-US" altLang="zh-CN" dirty="0"/>
              <a:t>(</a:t>
            </a:r>
            <a:r>
              <a:rPr lang="en-US" altLang="zh-CN" dirty="0" err="1"/>
              <a:t>mr</a:t>
            </a:r>
            <a:r>
              <a:rPr lang="en-US" altLang="zh-CN" dirty="0"/>
              <a:t>-auto)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向左推两个项目</a:t>
            </a:r>
            <a:r>
              <a:rPr lang="en-US" altLang="zh-CN" dirty="0"/>
              <a:t>(ml-auto)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5C9FD9C-EE3D-409F-AEA0-62570BB26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90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C7DB8B-B7BD-4FE3-88C0-FE49EEEC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</a:t>
            </a:r>
            <a:r>
              <a:rPr lang="zh-CN" altLang="en-US" dirty="0"/>
              <a:t>示例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C83BDE60-D6C9-4A4F-90FD-CE32C13B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2156650"/>
            <a:ext cx="6572250" cy="3495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929CBEF9-A7CB-483B-866C-CB4ED467F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89" y="2418587"/>
            <a:ext cx="5248275" cy="2971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C6CF7A2F-2B0C-4175-9B1A-8AA3FA09F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842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131B6F5-B397-4A67-BE3F-6A3B5D16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自动边距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7DD11A7E-E069-42DC-AC99-4BFE78878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DC16D49-9F3D-47B6-9D5B-BF6551669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026" y="2087880"/>
            <a:ext cx="66484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65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F6D521-2932-4BF7-A325-1F610711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自动边距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2E498A1-D5A7-408B-A14D-B16D46D70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81237"/>
            <a:ext cx="10934700" cy="2295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F837BB7-7144-4CA7-82BA-775E71D4C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92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76A445B-14EF-4F34-8DE6-9059FA46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自动边距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30B7EF64-AEE8-44FD-82D0-8BAFD9340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混合</a:t>
            </a:r>
            <a:r>
              <a:rPr lang="en-US" altLang="zh-CN" dirty="0"/>
              <a:t>.align-items</a:t>
            </a:r>
            <a:r>
              <a:rPr lang="zh-CN" altLang="en-US" dirty="0"/>
              <a:t>、</a:t>
            </a:r>
            <a:r>
              <a:rPr lang="en-US" altLang="zh-CN" dirty="0" err="1"/>
              <a:t>flex-direction:column</a:t>
            </a:r>
            <a:r>
              <a:rPr lang="zh-CN" altLang="en-US" dirty="0"/>
              <a:t>和</a:t>
            </a:r>
            <a:r>
              <a:rPr lang="en-US" altLang="zh-CN" dirty="0" err="1"/>
              <a:t>margin-top:auto</a:t>
            </a:r>
            <a:r>
              <a:rPr lang="zh-CN" altLang="en-US" dirty="0"/>
              <a:t>或</a:t>
            </a:r>
            <a:r>
              <a:rPr lang="en-US" altLang="zh-CN" dirty="0" err="1"/>
              <a:t>margin-bottom:auto</a:t>
            </a:r>
            <a:r>
              <a:rPr lang="zh-CN" altLang="en-US" dirty="0"/>
              <a:t>，将</a:t>
            </a:r>
            <a:r>
              <a:rPr lang="en-US" altLang="zh-CN" dirty="0"/>
              <a:t>flex</a:t>
            </a:r>
            <a:r>
              <a:rPr lang="zh-CN" altLang="en-US" dirty="0"/>
              <a:t>子容器移动到容器的顶部或底部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6D7377B5-1962-4371-86D2-0F258B89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76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D056E82-8D56-40B3-8AB8-CF35AEA4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自动边距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116EB7B-2AE7-46B6-844D-2227826F2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041588"/>
            <a:ext cx="8067675" cy="46767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686F02D-9373-4AAD-9EC7-B8BC4F49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184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8E84098-2722-4F94-A6FF-BA178815E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自动边距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E6D91F7-B65F-4895-B959-976B6CCE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FBEDE9F2-0C9B-414C-A1A7-630BE12D0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8" y="2237994"/>
            <a:ext cx="107918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8242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包裹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29292200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改变</a:t>
            </a:r>
            <a:r>
              <a:rPr lang="en-US" altLang="zh-CN" dirty="0"/>
              <a:t>Flex</a:t>
            </a:r>
            <a:r>
              <a:rPr lang="zh-CN" altLang="en-US" dirty="0"/>
              <a:t>子容器在容器中的包裹方式：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flex-</a:t>
            </a:r>
            <a:r>
              <a:rPr lang="en-US" altLang="zh-CN" dirty="0" err="1"/>
              <a:t>nowrap</a:t>
            </a:r>
            <a:r>
              <a:rPr lang="zh-CN" altLang="en-US" dirty="0"/>
              <a:t>无包裹类</a:t>
            </a:r>
            <a:r>
              <a:rPr lang="en-US" altLang="zh-CN" dirty="0"/>
              <a:t>(flex-{</a:t>
            </a:r>
            <a:r>
              <a:rPr lang="en-US" altLang="zh-CN" dirty="0" err="1"/>
              <a:t>sm|md|lg|xl</a:t>
            </a:r>
            <a:r>
              <a:rPr lang="en-US" altLang="zh-CN" dirty="0"/>
              <a:t>}-</a:t>
            </a:r>
            <a:r>
              <a:rPr lang="en-US" altLang="zh-CN" dirty="0" err="1"/>
              <a:t>nowrap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flex-wrap</a:t>
            </a:r>
            <a:r>
              <a:rPr lang="zh-CN" altLang="en-US" dirty="0"/>
              <a:t>包裹类</a:t>
            </a:r>
            <a:r>
              <a:rPr lang="en-US" altLang="zh-CN" dirty="0"/>
              <a:t>(flex-{</a:t>
            </a:r>
            <a:r>
              <a:rPr lang="en-US" altLang="zh-CN" dirty="0" err="1"/>
              <a:t>sm|md|lg|xl</a:t>
            </a:r>
            <a:r>
              <a:rPr lang="en-US" altLang="zh-CN" dirty="0"/>
              <a:t>}-wrap)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flex-wrap-reverse</a:t>
            </a:r>
            <a:r>
              <a:rPr lang="zh-CN" altLang="en-US" dirty="0"/>
              <a:t>方向包裹类</a:t>
            </a:r>
            <a:r>
              <a:rPr lang="en-US" altLang="zh-CN" dirty="0"/>
              <a:t>(flex-{</a:t>
            </a:r>
            <a:r>
              <a:rPr lang="en-US" altLang="zh-CN" dirty="0" err="1"/>
              <a:t>sm|md|lg|xl</a:t>
            </a:r>
            <a:r>
              <a:rPr lang="en-US" altLang="zh-CN" dirty="0"/>
              <a:t>}-wrap-reverse)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4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D7369D0-BDE0-47C1-8B79-7E0155E5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" y="2028825"/>
            <a:ext cx="5940743" cy="46878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86D27B3-DDBD-4AF2-9D85-59882CD6E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418" y="2675001"/>
            <a:ext cx="5648325" cy="21907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B42183C-809E-4AA0-A2D1-1F48E343D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3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C7F5804-06F2-4481-8E00-4D20C3409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3" y="2265616"/>
            <a:ext cx="108299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625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排序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对齐内容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85911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display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突出显示标题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.display-1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font-size:6rem;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font-weight:300;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line-height:1.2;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A657BE87-ADCD-40FF-818A-EF60D59AEC2B}"/>
              </a:ext>
            </a:extLst>
          </p:cNvPr>
          <p:cNvSpPr txBox="1">
            <a:spLocks/>
          </p:cNvSpPr>
          <p:nvPr/>
        </p:nvSpPr>
        <p:spPr>
          <a:xfrm>
            <a:off x="3258929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.display-2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font-size:5.5rem;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font-weight:300;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line-height:1.2;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681A8F5C-DDC0-4572-96FE-6179EEA48BEA}"/>
              </a:ext>
            </a:extLst>
          </p:cNvPr>
          <p:cNvSpPr txBox="1">
            <a:spLocks/>
          </p:cNvSpPr>
          <p:nvPr/>
        </p:nvSpPr>
        <p:spPr>
          <a:xfrm>
            <a:off x="5837537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.display-3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font-size:4.5rem;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font-weight:300;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line-height:1.2;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FA8B7E46-7588-4F30-B1D6-37A031688CBC}"/>
              </a:ext>
            </a:extLst>
          </p:cNvPr>
          <p:cNvSpPr txBox="1">
            <a:spLocks/>
          </p:cNvSpPr>
          <p:nvPr/>
        </p:nvSpPr>
        <p:spPr>
          <a:xfrm>
            <a:off x="8416145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.display-4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font-size:3.5rem;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font-weight:300;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line-height:1.2;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17048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排序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719455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mtClean="0"/>
              <a:t>order-*</a:t>
            </a:r>
            <a:r>
              <a:rPr lang="zh-CN" altLang="en-US" dirty="0"/>
              <a:t>改变子容器的排序顺序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Bootstrap</a:t>
            </a:r>
            <a:r>
              <a:rPr lang="zh-CN" altLang="en-US" dirty="0"/>
              <a:t>仅提供将一个物件排在第一个和最后一个，及重置</a:t>
            </a:r>
            <a:r>
              <a:rPr lang="en-US" altLang="zh-CN" dirty="0"/>
              <a:t>DOM</a:t>
            </a:r>
            <a:r>
              <a:rPr lang="zh-CN" altLang="en-US" dirty="0"/>
              <a:t>顺序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Order</a:t>
            </a:r>
            <a:r>
              <a:rPr lang="zh-CN" altLang="en-US" dirty="0"/>
              <a:t>只使用整数值，任何额外值需自定义</a:t>
            </a:r>
            <a:r>
              <a:rPr lang="en-US" altLang="zh-CN" dirty="0"/>
              <a:t>CSS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9137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排序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BA45887C-7E39-4384-8F0E-33CB6DA0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173" y="2095500"/>
            <a:ext cx="6157532" cy="33650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88718A33-0DC1-45A6-AB2B-839810E4B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8" y="5543550"/>
            <a:ext cx="109442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810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8BCCACE-81D0-4BAF-8E04-14610078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布局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129F7632-C9B9-425A-A595-8F527651B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66123D1-6667-4569-8FE9-DCAC08DFAA5C}"/>
              </a:ext>
            </a:extLst>
          </p:cNvPr>
          <p:cNvSpPr txBox="1">
            <a:spLocks/>
          </p:cNvSpPr>
          <p:nvPr/>
        </p:nvSpPr>
        <p:spPr>
          <a:xfrm>
            <a:off x="3762476" y="2193589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等宽变换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自动边距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包裹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排序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对齐内容</a:t>
            </a:r>
            <a:endParaRPr lang="en-US" altLang="zh-CN" b="1" dirty="0">
              <a:solidFill>
                <a:srgbClr val="FFFF00"/>
              </a:solidFill>
            </a:endParaRPr>
          </a:p>
          <a:p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xmlns="" id="{5DC6EFB0-E699-476E-91EB-A13ACA9CAA7F}"/>
              </a:ext>
            </a:extLst>
          </p:cNvPr>
          <p:cNvSpPr txBox="1">
            <a:spLocks/>
          </p:cNvSpPr>
          <p:nvPr/>
        </p:nvSpPr>
        <p:spPr>
          <a:xfrm>
            <a:off x="680320" y="2193589"/>
            <a:ext cx="9613861" cy="452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定义弹性盒子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排列方向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内容排列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项目对齐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自身对齐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自动相等</a:t>
            </a:r>
          </a:p>
        </p:txBody>
      </p:sp>
    </p:spTree>
    <p:extLst>
      <p:ext uri="{BB962C8B-B14F-4D97-AF65-F5344CB8AC3E}">
        <p14:creationId xmlns:p14="http://schemas.microsoft.com/office/powerpoint/2010/main" val="2166221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401" y="2153992"/>
            <a:ext cx="10321054" cy="4521127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align-content-*</a:t>
            </a:r>
            <a:r>
              <a:rPr lang="zh-CN" altLang="en-US" dirty="0"/>
              <a:t>将</a:t>
            </a:r>
            <a:r>
              <a:rPr lang="en-US" altLang="zh-CN" dirty="0"/>
              <a:t>flex</a:t>
            </a:r>
            <a:r>
              <a:rPr lang="zh-CN" altLang="en-US" dirty="0"/>
              <a:t>子元素于侧轴对齐：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align-content-start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align-content-end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align-content-center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align-content-between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align-content-around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align-content-stretch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加入</a:t>
            </a:r>
            <a:r>
              <a:rPr lang="en-US" altLang="zh-CN" dirty="0" err="1"/>
              <a:t>flex-wrap:wrap</a:t>
            </a:r>
            <a:r>
              <a:rPr lang="zh-CN" altLang="en-US" dirty="0"/>
              <a:t>和增加</a:t>
            </a:r>
            <a:r>
              <a:rPr lang="en-US" altLang="zh-CN" dirty="0"/>
              <a:t>flex</a:t>
            </a:r>
            <a:r>
              <a:rPr lang="zh-CN" altLang="en-US" dirty="0"/>
              <a:t>子容器数量（因为</a:t>
            </a:r>
            <a:r>
              <a:rPr lang="en-US" altLang="zh-CN" dirty="0"/>
              <a:t>align-content</a:t>
            </a:r>
            <a:r>
              <a:rPr lang="zh-CN" altLang="en-US" dirty="0"/>
              <a:t>对单行</a:t>
            </a:r>
            <a:r>
              <a:rPr lang="en-US" altLang="zh-CN" dirty="0"/>
              <a:t>flex</a:t>
            </a:r>
            <a:r>
              <a:rPr lang="zh-CN" altLang="en-US" dirty="0"/>
              <a:t>无作用）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6CF44C43-C48A-45E5-B23C-1A3C9EC3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445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2995431-39A3-4453-A391-CB38D829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对齐内容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DC975CC6-B27D-4940-8E29-516247330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905CE754-F5BD-42ED-98F0-B7F307DF1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68" y="2010346"/>
            <a:ext cx="80295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57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5890D15-DD63-4472-8DEE-AA268244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对齐内容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4EBE488-EC6D-44C4-A76C-C35D8DFC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xmlns="" id="{3F9549A7-8AC7-47A9-B0B3-532EC4693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align-content-start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D5EA366-CA92-4587-8048-40CA4A085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12" y="2900553"/>
            <a:ext cx="66579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6365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align-content-end</a:t>
            </a:r>
            <a:r>
              <a:rPr lang="zh-CN" altLang="en-US" dirty="0"/>
              <a:t>：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7088CC5-8BBF-4B72-98D3-2C23C78E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3090260"/>
            <a:ext cx="108013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35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align-content-center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C82B6760-A2D0-4191-8C8D-C96C64D2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193556"/>
            <a:ext cx="108204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6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B417134-E651-4C19-9A28-CC8F192E5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E28DB05-D7F6-4212-A414-E8E66C9F9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align-content-between</a:t>
            </a:r>
            <a:r>
              <a:rPr lang="zh-CN" altLang="en-US" dirty="0"/>
              <a:t>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31E4105-DC3D-49C7-8AD0-FF167A045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3003423"/>
            <a:ext cx="10782300" cy="1924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474172A-4115-4F14-A1F8-E2D450481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35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828BAA4-E726-4ED9-9833-6B2B34EA6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对齐内容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887D6F5F-2D22-4B9C-A1FE-05A5FF48F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align-content-around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068D35C9-25AA-4059-A859-376F3F52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AA1A5F0-C327-42DB-B61D-8F6C2989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174506"/>
            <a:ext cx="107632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7932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2685</TotalTime>
  <Words>3408</Words>
  <Application>Microsoft Office PowerPoint</Application>
  <PresentationFormat>自定义</PresentationFormat>
  <Paragraphs>897</Paragraphs>
  <Slides>181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181</vt:i4>
      </vt:variant>
    </vt:vector>
  </HeadingPairs>
  <TitlesOfParts>
    <vt:vector size="182" baseType="lpstr">
      <vt:lpstr>柏林</vt:lpstr>
      <vt:lpstr>响应式Web设计 ——CSS通用样式</vt:lpstr>
      <vt:lpstr>前言</vt:lpstr>
      <vt:lpstr>课程大纲</vt:lpstr>
      <vt:lpstr>排版</vt:lpstr>
      <vt:lpstr>标题</vt:lpstr>
      <vt:lpstr>示例</vt:lpstr>
      <vt:lpstr>Small</vt:lpstr>
      <vt:lpstr>small示例</vt:lpstr>
      <vt:lpstr>display</vt:lpstr>
      <vt:lpstr>display示例</vt:lpstr>
      <vt:lpstr>排版</vt:lpstr>
      <vt:lpstr>段落</vt:lpstr>
      <vt:lpstr>段落示例</vt:lpstr>
      <vt:lpstr>.lead</vt:lpstr>
      <vt:lpstr>排版</vt:lpstr>
      <vt:lpstr>强调</vt:lpstr>
      <vt:lpstr>排版</vt:lpstr>
      <vt:lpstr>缩略语</vt:lpstr>
      <vt:lpstr>initialism</vt:lpstr>
      <vt:lpstr>排版</vt:lpstr>
      <vt:lpstr>引用</vt:lpstr>
      <vt:lpstr>引用示例</vt:lpstr>
      <vt:lpstr>课程大纲</vt:lpstr>
      <vt:lpstr>列表</vt:lpstr>
      <vt:lpstr>无序列表和有序列表</vt:lpstr>
      <vt:lpstr>无序列表和有序列表</vt:lpstr>
      <vt:lpstr>无序列表和有序列表</vt:lpstr>
      <vt:lpstr>无序列表和有序列表</vt:lpstr>
      <vt:lpstr>列表</vt:lpstr>
      <vt:lpstr>定义列表</vt:lpstr>
      <vt:lpstr>定义列表</vt:lpstr>
      <vt:lpstr>定义列表</vt:lpstr>
      <vt:lpstr>课程大纲</vt:lpstr>
      <vt:lpstr>代码</vt:lpstr>
      <vt:lpstr>代码</vt:lpstr>
      <vt:lpstr>课程大纲</vt:lpstr>
      <vt:lpstr>图片</vt:lpstr>
      <vt:lpstr>响应式图片</vt:lpstr>
      <vt:lpstr>代码</vt:lpstr>
      <vt:lpstr>图片缩略图</vt:lpstr>
      <vt:lpstr>代码</vt:lpstr>
      <vt:lpstr>图片对齐方式</vt:lpstr>
      <vt:lpstr>图片对齐方式</vt:lpstr>
      <vt:lpstr>图片对齐方式</vt:lpstr>
      <vt:lpstr>课程大纲</vt:lpstr>
      <vt:lpstr>Flex布局</vt:lpstr>
      <vt:lpstr>定义弹性盒子</vt:lpstr>
      <vt:lpstr>定义弹性盒子</vt:lpstr>
      <vt:lpstr>定义弹性盒子</vt:lpstr>
      <vt:lpstr>Flex布局</vt:lpstr>
      <vt:lpstr>排列反向</vt:lpstr>
      <vt:lpstr>水平方向</vt:lpstr>
      <vt:lpstr>水平方向</vt:lpstr>
      <vt:lpstr>垂直方向</vt:lpstr>
      <vt:lpstr>垂直方向</vt:lpstr>
      <vt:lpstr>Flex布局</vt:lpstr>
      <vt:lpstr>内容排列</vt:lpstr>
      <vt:lpstr>内容排列</vt:lpstr>
      <vt:lpstr>内容排列</vt:lpstr>
      <vt:lpstr>内容排列</vt:lpstr>
      <vt:lpstr>Flex布局</vt:lpstr>
      <vt:lpstr>项目对齐</vt:lpstr>
      <vt:lpstr>项目对齐</vt:lpstr>
      <vt:lpstr>项目对齐</vt:lpstr>
      <vt:lpstr>项目对齐</vt:lpstr>
      <vt:lpstr>Flex布局</vt:lpstr>
      <vt:lpstr>自身对齐</vt:lpstr>
      <vt:lpstr>自身对齐</vt:lpstr>
      <vt:lpstr>自身对齐</vt:lpstr>
      <vt:lpstr>自身对齐</vt:lpstr>
      <vt:lpstr>Flex布局</vt:lpstr>
      <vt:lpstr>自动相等</vt:lpstr>
      <vt:lpstr>自动相等</vt:lpstr>
      <vt:lpstr>Flex布局</vt:lpstr>
      <vt:lpstr>等宽变换</vt:lpstr>
      <vt:lpstr>等宽变换</vt:lpstr>
      <vt:lpstr>等宽变换</vt:lpstr>
      <vt:lpstr>Flex布局</vt:lpstr>
      <vt:lpstr>自动边距</vt:lpstr>
      <vt:lpstr>自动边距</vt:lpstr>
      <vt:lpstr>自动边距</vt:lpstr>
      <vt:lpstr>自动边距</vt:lpstr>
      <vt:lpstr>自动边距</vt:lpstr>
      <vt:lpstr>自动边距</vt:lpstr>
      <vt:lpstr>Flex布局</vt:lpstr>
      <vt:lpstr>包裹</vt:lpstr>
      <vt:lpstr>包裹</vt:lpstr>
      <vt:lpstr>包裹</vt:lpstr>
      <vt:lpstr>Flex布局</vt:lpstr>
      <vt:lpstr>排序</vt:lpstr>
      <vt:lpstr>排序</vt:lpstr>
      <vt:lpstr>Flex布局</vt:lpstr>
      <vt:lpstr>对齐内容</vt:lpstr>
      <vt:lpstr>对齐内容</vt:lpstr>
      <vt:lpstr>对齐内容</vt:lpstr>
      <vt:lpstr>对齐内容</vt:lpstr>
      <vt:lpstr>对齐内容</vt:lpstr>
      <vt:lpstr>对齐内容</vt:lpstr>
      <vt:lpstr>对齐内容</vt:lpstr>
      <vt:lpstr>对齐内容</vt:lpstr>
      <vt:lpstr>课程大纲</vt:lpstr>
      <vt:lpstr>表格</vt:lpstr>
      <vt:lpstr>基本实例</vt:lpstr>
      <vt:lpstr>基本实例</vt:lpstr>
      <vt:lpstr>基本实例</vt:lpstr>
      <vt:lpstr>表格</vt:lpstr>
      <vt:lpstr>表头选项</vt:lpstr>
      <vt:lpstr>表头选项</vt:lpstr>
      <vt:lpstr>表格</vt:lpstr>
      <vt:lpstr>条纹状表格</vt:lpstr>
      <vt:lpstr>表格</vt:lpstr>
      <vt:lpstr>带边框的表格</vt:lpstr>
      <vt:lpstr>表格</vt:lpstr>
      <vt:lpstr>无边框的表格</vt:lpstr>
      <vt:lpstr>表格</vt:lpstr>
      <vt:lpstr>鼠标指针悬停</vt:lpstr>
      <vt:lpstr>表格</vt:lpstr>
      <vt:lpstr>紧凑表格</vt:lpstr>
      <vt:lpstr>表格</vt:lpstr>
      <vt:lpstr>状态类</vt:lpstr>
      <vt:lpstr>状态类</vt:lpstr>
      <vt:lpstr>状态类</vt:lpstr>
      <vt:lpstr>表格</vt:lpstr>
      <vt:lpstr>响应式表格</vt:lpstr>
      <vt:lpstr>响应式表格</vt:lpstr>
      <vt:lpstr>响应式表格</vt:lpstr>
      <vt:lpstr>课程大纲</vt:lpstr>
      <vt:lpstr>工具类</vt:lpstr>
      <vt:lpstr>边框</vt:lpstr>
      <vt:lpstr>边框</vt:lpstr>
      <vt:lpstr>边框</vt:lpstr>
      <vt:lpstr>边框</vt:lpstr>
      <vt:lpstr>边框</vt:lpstr>
      <vt:lpstr>边框</vt:lpstr>
      <vt:lpstr>边框</vt:lpstr>
      <vt:lpstr>边框</vt:lpstr>
      <vt:lpstr>边框</vt:lpstr>
      <vt:lpstr>工具类</vt:lpstr>
      <vt:lpstr>清除浮动</vt:lpstr>
      <vt:lpstr>工具类</vt:lpstr>
      <vt:lpstr>颜色</vt:lpstr>
      <vt:lpstr>颜色</vt:lpstr>
      <vt:lpstr>颜色</vt:lpstr>
      <vt:lpstr>颜色</vt:lpstr>
      <vt:lpstr>颜色</vt:lpstr>
      <vt:lpstr>颜色</vt:lpstr>
      <vt:lpstr>颜色</vt:lpstr>
      <vt:lpstr>工具类</vt:lpstr>
      <vt:lpstr>display属性</vt:lpstr>
      <vt:lpstr>display属性</vt:lpstr>
      <vt:lpstr>display属性</vt:lpstr>
      <vt:lpstr>display属性</vt:lpstr>
      <vt:lpstr>工具类</vt:lpstr>
      <vt:lpstr>浮动</vt:lpstr>
      <vt:lpstr>浮动</vt:lpstr>
      <vt:lpstr>工具类</vt:lpstr>
      <vt:lpstr>工具类</vt:lpstr>
      <vt:lpstr>定位</vt:lpstr>
      <vt:lpstr>定位</vt:lpstr>
      <vt:lpstr>定位</vt:lpstr>
      <vt:lpstr>定位</vt:lpstr>
      <vt:lpstr>定位</vt:lpstr>
      <vt:lpstr>工具类</vt:lpstr>
      <vt:lpstr>文本对齐</vt:lpstr>
      <vt:lpstr>文本对齐</vt:lpstr>
      <vt:lpstr>文本对齐</vt:lpstr>
      <vt:lpstr>文本对齐</vt:lpstr>
      <vt:lpstr>文本对齐</vt:lpstr>
      <vt:lpstr>课程大纲</vt:lpstr>
      <vt:lpstr>案例：制作个人简历网页</vt:lpstr>
      <vt:lpstr>案例：制作个人简历网页</vt:lpstr>
      <vt:lpstr>案例：制作个人简历网页</vt:lpstr>
      <vt:lpstr>案例：制作个人简历网页</vt:lpstr>
      <vt:lpstr>案例：制作个人简历网页</vt:lpstr>
      <vt:lpstr>案例：制作个人简历网页</vt:lpstr>
      <vt:lpstr>案例：制作个人简历网页</vt:lpstr>
      <vt:lpstr>案例：制作个人简历网页</vt:lpstr>
      <vt:lpstr>案例：制作个人简历网页</vt:lpstr>
      <vt:lpstr>案例：制作个人简历网页</vt:lpstr>
      <vt:lpstr>案例：制作个人简历网页</vt:lpstr>
      <vt:lpstr>结束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响应式Web设计</dc:title>
  <dc:creator>Rain John</dc:creator>
  <cp:lastModifiedBy>Cloud</cp:lastModifiedBy>
  <cp:revision>795</cp:revision>
  <dcterms:created xsi:type="dcterms:W3CDTF">2021-09-06T00:34:04Z</dcterms:created>
  <dcterms:modified xsi:type="dcterms:W3CDTF">2021-09-29T00:41:54Z</dcterms:modified>
</cp:coreProperties>
</file>